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5" r:id="rId2"/>
    <p:sldId id="290" r:id="rId3"/>
    <p:sldId id="272" r:id="rId4"/>
    <p:sldId id="281" r:id="rId5"/>
    <p:sldId id="293" r:id="rId6"/>
    <p:sldId id="297" r:id="rId7"/>
    <p:sldId id="299" r:id="rId8"/>
    <p:sldId id="300" r:id="rId9"/>
    <p:sldId id="301" r:id="rId10"/>
    <p:sldId id="302" r:id="rId11"/>
    <p:sldId id="303" r:id="rId12"/>
    <p:sldId id="304" r:id="rId13"/>
    <p:sldId id="256" r:id="rId1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85A644"/>
    <a:srgbClr val="F6BB00"/>
    <a:srgbClr val="A20000"/>
    <a:srgbClr val="DEA900"/>
    <a:srgbClr val="8D42C6"/>
    <a:srgbClr val="F9F9F5"/>
    <a:srgbClr val="F6F5E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857" autoAdjust="0"/>
    <p:restoredTop sz="94660" autoAdjust="0"/>
  </p:normalViewPr>
  <p:slideViewPr>
    <p:cSldViewPr>
      <p:cViewPr>
        <p:scale>
          <a:sx n="76" d="100"/>
          <a:sy n="76" d="100"/>
        </p:scale>
        <p:origin x="-1380" y="-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SERVER\H$\P.VIOLENCIA\Base%20de%20Datos\Procesamientos%202015\Actualizacion%20gr&#225;ficos%20IA%20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ERVER\H$\P.VIOLENCIA\Base%20de%20Datos\Procesamientos%202015\Actualizacion%20gr&#225;ficos%20IA%20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AR"/>
  <c:chart>
    <c:plotArea>
      <c:layout>
        <c:manualLayout>
          <c:layoutTarget val="inner"/>
          <c:xMode val="edge"/>
          <c:yMode val="edge"/>
          <c:x val="1.4204679892083147E-2"/>
          <c:y val="4.5761807987777646E-2"/>
          <c:w val="0.97642683662542473"/>
          <c:h val="0.85714683480282139"/>
        </c:manualLayout>
      </c:layout>
      <c:lineChart>
        <c:grouping val="standard"/>
        <c:ser>
          <c:idx val="0"/>
          <c:order val="0"/>
          <c:tx>
            <c:strRef>
              <c:f>Hoja1!$A$2</c:f>
              <c:strCache>
                <c:ptCount val="1"/>
                <c:pt idx="0">
                  <c:v>Funcionarios</c:v>
                </c:pt>
              </c:strCache>
            </c:strRef>
          </c:tx>
          <c:marker>
            <c:symbol val="none"/>
          </c:marker>
          <c:dPt>
            <c:idx val="19"/>
            <c:spPr>
              <a:ln>
                <a:prstDash val="sysDot"/>
              </a:ln>
            </c:spPr>
          </c:dPt>
          <c:dLbls>
            <c:dLbl>
              <c:idx val="0"/>
              <c:layout>
                <c:manualLayout>
                  <c:x val="-3.778676927514861E-2"/>
                  <c:y val="-4.5761807987777729E-2"/>
                </c:manualLayout>
              </c:layout>
              <c:showVal val="1"/>
            </c:dLbl>
            <c:dLbl>
              <c:idx val="1"/>
              <c:layout>
                <c:manualLayout>
                  <c:x val="-2.6990549482249007E-2"/>
                  <c:y val="4.5761807987777646E-2"/>
                </c:manualLayout>
              </c:layout>
              <c:showVal val="1"/>
            </c:dLbl>
            <c:dLbl>
              <c:idx val="2"/>
              <c:layout>
                <c:manualLayout>
                  <c:x val="-2.8789919447732279E-2"/>
                  <c:y val="4.9921972350302886E-2"/>
                </c:manualLayout>
              </c:layout>
              <c:showVal val="1"/>
            </c:dLbl>
            <c:dLbl>
              <c:idx val="3"/>
              <c:layout>
                <c:manualLayout>
                  <c:x val="-4.3184879171598405E-2"/>
                  <c:y val="-2.9121150537676752E-2"/>
                </c:manualLayout>
              </c:layout>
              <c:showVal val="1"/>
            </c:dLbl>
            <c:dLbl>
              <c:idx val="4"/>
              <c:layout>
                <c:manualLayout>
                  <c:x val="-2.5191179516765753E-2"/>
                  <c:y val="2.9121150537676607E-2"/>
                </c:manualLayout>
              </c:layout>
              <c:showVal val="1"/>
            </c:dLbl>
            <c:dLbl>
              <c:idx val="5"/>
              <c:layout>
                <c:manualLayout>
                  <c:x val="-2.8789919447732279E-2"/>
                  <c:y val="-3.7441479262727166E-2"/>
                </c:manualLayout>
              </c:layout>
              <c:showVal val="1"/>
            </c:dLbl>
            <c:dLbl>
              <c:idx val="6"/>
              <c:layout>
                <c:manualLayout>
                  <c:x val="-3.0589289413215589E-2"/>
                  <c:y val="-5.4082136712828147E-2"/>
                </c:manualLayout>
              </c:layout>
              <c:showVal val="1"/>
            </c:dLbl>
            <c:dLbl>
              <c:idx val="7"/>
              <c:layout>
                <c:manualLayout>
                  <c:x val="-1.2595589758382876E-2"/>
                  <c:y val="-1.6640657450100963E-2"/>
                </c:manualLayout>
              </c:layout>
              <c:showVal val="1"/>
            </c:dLbl>
            <c:dLbl>
              <c:idx val="8"/>
              <c:layout>
                <c:manualLayout>
                  <c:x val="-2.6990549482249018E-2"/>
                  <c:y val="4.9921972350302886E-2"/>
                </c:manualLayout>
              </c:layout>
              <c:showVal val="1"/>
            </c:dLbl>
            <c:dLbl>
              <c:idx val="9"/>
              <c:layout>
                <c:manualLayout>
                  <c:x val="-2.1592439585799202E-2"/>
                  <c:y val="3.7441479262727166E-2"/>
                </c:manualLayout>
              </c:layout>
              <c:showVal val="1"/>
            </c:dLbl>
            <c:dLbl>
              <c:idx val="10"/>
              <c:layout>
                <c:manualLayout>
                  <c:x val="-1.9793069620316007E-2"/>
                  <c:y val="4.5761807987777646E-2"/>
                </c:manualLayout>
              </c:layout>
              <c:showVal val="1"/>
            </c:dLbl>
            <c:dLbl>
              <c:idx val="11"/>
              <c:layout>
                <c:manualLayout>
                  <c:x val="-2.5191179516765753E-2"/>
                  <c:y val="3.3281314900201926E-2"/>
                </c:manualLayout>
              </c:layout>
              <c:showVal val="1"/>
            </c:dLbl>
            <c:dLbl>
              <c:idx val="12"/>
              <c:layout>
                <c:manualLayout>
                  <c:x val="-2.3391809551282471E-2"/>
                  <c:y val="3.3281314900201926E-2"/>
                </c:manualLayout>
              </c:layout>
              <c:showVal val="1"/>
            </c:dLbl>
            <c:dLbl>
              <c:idx val="13"/>
              <c:layout>
                <c:manualLayout>
                  <c:x val="-2.3391809551282471E-2"/>
                  <c:y val="3.3281314900201926E-2"/>
                </c:manualLayout>
              </c:layout>
              <c:showVal val="1"/>
            </c:dLbl>
            <c:dLbl>
              <c:idx val="14"/>
              <c:layout>
                <c:manualLayout>
                  <c:x val="-2.6990549482249018E-2"/>
                  <c:y val="-3.7441479262727166E-2"/>
                </c:manualLayout>
              </c:layout>
              <c:showVal val="1"/>
            </c:dLbl>
            <c:dLbl>
              <c:idx val="15"/>
              <c:layout>
                <c:manualLayout>
                  <c:x val="-2.3391809551282471E-2"/>
                  <c:y val="3.3281314900201926E-2"/>
                </c:manualLayout>
              </c:layout>
              <c:showVal val="1"/>
            </c:dLbl>
            <c:dLbl>
              <c:idx val="16"/>
              <c:layout>
                <c:manualLayout>
                  <c:x val="-1.9793069620315941E-2"/>
                  <c:y val="-4.5761807987777729E-2"/>
                </c:manualLayout>
              </c:layout>
              <c:showVal val="1"/>
            </c:dLbl>
            <c:dLbl>
              <c:idx val="17"/>
              <c:layout>
                <c:manualLayout>
                  <c:x val="-1.0796219792899599E-2"/>
                  <c:y val="-3.7441479262727249E-2"/>
                </c:manualLayout>
              </c:layout>
              <c:showVal val="1"/>
            </c:dLbl>
            <c:dLbl>
              <c:idx val="18"/>
              <c:layout>
                <c:manualLayout>
                  <c:x val="-2.5191179516765888E-2"/>
                  <c:y val="3.3281314900201926E-2"/>
                </c:manualLayout>
              </c:layout>
              <c:showVal val="1"/>
            </c:dLbl>
            <c:dLbl>
              <c:idx val="19"/>
              <c:layout>
                <c:manualLayout>
                  <c:x val="0"/>
                  <c:y val="1.5253759783191234E-16"/>
                </c:manualLayout>
              </c:layout>
              <c:spPr/>
              <c:txPr>
                <a:bodyPr/>
                <a:lstStyle/>
                <a:p>
                  <a:pPr>
                    <a:defRPr sz="1200" b="1">
                      <a:solidFill>
                        <a:schemeClr val="tx1">
                          <a:lumMod val="50000"/>
                          <a:lumOff val="50000"/>
                        </a:schemeClr>
                      </a:solidFill>
                    </a:defRPr>
                  </a:pPr>
                  <a:endParaRPr lang="es-AR"/>
                </a:p>
              </c:txPr>
              <c:showVal val="1"/>
            </c:dLbl>
            <c:txPr>
              <a:bodyPr/>
              <a:lstStyle/>
              <a:p>
                <a:pPr>
                  <a:defRPr sz="1200"/>
                </a:pPr>
                <a:endParaRPr lang="es-AR"/>
              </a:p>
            </c:txPr>
            <c:showVal val="1"/>
          </c:dLbls>
          <c:cat>
            <c:numRef>
              <c:f>Hoja1!$B$1:$U$1</c:f>
              <c:numCache>
                <c:formatCode>General</c:formatCode>
                <c:ptCount val="2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numCache>
            </c:numRef>
          </c:cat>
          <c:val>
            <c:numRef>
              <c:f>Hoja1!$B$2:$U$2</c:f>
              <c:numCache>
                <c:formatCode>###0</c:formatCode>
                <c:ptCount val="20"/>
                <c:pt idx="0">
                  <c:v>55</c:v>
                </c:pt>
                <c:pt idx="1">
                  <c:v>45</c:v>
                </c:pt>
                <c:pt idx="2">
                  <c:v>53</c:v>
                </c:pt>
                <c:pt idx="3">
                  <c:v>73</c:v>
                </c:pt>
                <c:pt idx="4">
                  <c:v>83</c:v>
                </c:pt>
                <c:pt idx="5">
                  <c:v>98</c:v>
                </c:pt>
                <c:pt idx="6">
                  <c:v>107</c:v>
                </c:pt>
                <c:pt idx="7">
                  <c:v>76</c:v>
                </c:pt>
                <c:pt idx="8">
                  <c:v>39</c:v>
                </c:pt>
                <c:pt idx="9">
                  <c:v>37</c:v>
                </c:pt>
                <c:pt idx="10">
                  <c:v>39</c:v>
                </c:pt>
                <c:pt idx="11">
                  <c:v>31</c:v>
                </c:pt>
                <c:pt idx="12">
                  <c:v>33</c:v>
                </c:pt>
                <c:pt idx="13">
                  <c:v>31</c:v>
                </c:pt>
                <c:pt idx="14">
                  <c:v>42</c:v>
                </c:pt>
                <c:pt idx="15">
                  <c:v>31</c:v>
                </c:pt>
                <c:pt idx="16">
                  <c:v>41</c:v>
                </c:pt>
                <c:pt idx="17">
                  <c:v>38</c:v>
                </c:pt>
                <c:pt idx="18">
                  <c:v>33</c:v>
                </c:pt>
                <c:pt idx="19">
                  <c:v>38</c:v>
                </c:pt>
              </c:numCache>
            </c:numRef>
          </c:val>
        </c:ser>
        <c:ser>
          <c:idx val="1"/>
          <c:order val="1"/>
          <c:tx>
            <c:strRef>
              <c:f>Hoja1!$A$3</c:f>
              <c:strCache>
                <c:ptCount val="1"/>
                <c:pt idx="0">
                  <c:v>Civiles</c:v>
                </c:pt>
              </c:strCache>
            </c:strRef>
          </c:tx>
          <c:marker>
            <c:symbol val="none"/>
          </c:marker>
          <c:dPt>
            <c:idx val="19"/>
            <c:spPr>
              <a:ln>
                <a:solidFill>
                  <a:schemeClr val="accent2"/>
                </a:solidFill>
                <a:prstDash val="sysDot"/>
              </a:ln>
            </c:spPr>
          </c:dPt>
          <c:dLbls>
            <c:dLbl>
              <c:idx val="0"/>
              <c:layout>
                <c:manualLayout>
                  <c:x val="-3.9586139240631868E-2"/>
                  <c:y val="-4.9921972350302886E-2"/>
                </c:manualLayout>
              </c:layout>
              <c:showVal val="1"/>
            </c:dLbl>
            <c:dLbl>
              <c:idx val="1"/>
              <c:layout>
                <c:manualLayout>
                  <c:x val="-3.2388659378698809E-2"/>
                  <c:y val="-4.9921972350302886E-2"/>
                </c:manualLayout>
              </c:layout>
              <c:showVal val="1"/>
            </c:dLbl>
            <c:dLbl>
              <c:idx val="2"/>
              <c:layout>
                <c:manualLayout>
                  <c:x val="-5.3981098964498014E-3"/>
                  <c:y val="0"/>
                </c:manualLayout>
              </c:layout>
              <c:showVal val="1"/>
            </c:dLbl>
            <c:dLbl>
              <c:idx val="3"/>
              <c:layout>
                <c:manualLayout>
                  <c:x val="-3.7786769275148617E-2"/>
                  <c:y val="-4.5761807987777646E-2"/>
                </c:manualLayout>
              </c:layout>
              <c:showVal val="1"/>
            </c:dLbl>
            <c:dLbl>
              <c:idx val="4"/>
              <c:layout>
                <c:manualLayout>
                  <c:x val="-2.6990549482249018E-2"/>
                  <c:y val="4.5761807987777646E-2"/>
                </c:manualLayout>
              </c:layout>
              <c:showVal val="1"/>
            </c:dLbl>
            <c:dLbl>
              <c:idx val="5"/>
              <c:layout>
                <c:manualLayout>
                  <c:x val="-3.0589289413215558E-2"/>
                  <c:y val="-3.7441479262727166E-2"/>
                </c:manualLayout>
              </c:layout>
              <c:showVal val="1"/>
            </c:dLbl>
            <c:dLbl>
              <c:idx val="6"/>
              <c:layout>
                <c:manualLayout>
                  <c:x val="-7.1974798619331018E-3"/>
                  <c:y val="-2.0800821812626189E-2"/>
                </c:manualLayout>
              </c:layout>
              <c:showVal val="1"/>
            </c:dLbl>
            <c:dLbl>
              <c:idx val="7"/>
              <c:layout>
                <c:manualLayout>
                  <c:x val="-5.3981098964498691E-3"/>
                  <c:y val="-8.3203287250505492E-3"/>
                </c:manualLayout>
              </c:layout>
              <c:showVal val="1"/>
            </c:dLbl>
            <c:dLbl>
              <c:idx val="8"/>
              <c:layout>
                <c:manualLayout>
                  <c:x val="-1.2595589758382876E-2"/>
                  <c:y val="-2.0800821812626203E-2"/>
                </c:manualLayout>
              </c:layout>
              <c:showVal val="1"/>
            </c:dLbl>
            <c:dLbl>
              <c:idx val="9"/>
              <c:layout>
                <c:manualLayout>
                  <c:x val="-8.9968498274163432E-3"/>
                  <c:y val="-2.9121150537676683E-2"/>
                </c:manualLayout>
              </c:layout>
              <c:showVal val="1"/>
            </c:dLbl>
            <c:dLbl>
              <c:idx val="10"/>
              <c:layout>
                <c:manualLayout>
                  <c:x val="-2.5191179516765753E-2"/>
                  <c:y val="3.3281314900201926E-2"/>
                </c:manualLayout>
              </c:layout>
              <c:showVal val="1"/>
            </c:dLbl>
            <c:dLbl>
              <c:idx val="11"/>
              <c:layout>
                <c:manualLayout>
                  <c:x val="-2.6990549482249087E-2"/>
                  <c:y val="-4.1601643625252455E-2"/>
                </c:manualLayout>
              </c:layout>
              <c:showVal val="1"/>
            </c:dLbl>
            <c:dLbl>
              <c:idx val="12"/>
              <c:layout>
                <c:manualLayout>
                  <c:x val="-1.7993699654832683E-2"/>
                  <c:y val="4.1601643625252371E-2"/>
                </c:manualLayout>
              </c:layout>
              <c:showVal val="1"/>
            </c:dLbl>
            <c:dLbl>
              <c:idx val="13"/>
              <c:layout>
                <c:manualLayout>
                  <c:x val="-2.8789919447732279E-2"/>
                  <c:y val="-4.1601643625252371E-2"/>
                </c:manualLayout>
              </c:layout>
              <c:showVal val="1"/>
            </c:dLbl>
            <c:dLbl>
              <c:idx val="14"/>
              <c:layout>
                <c:manualLayout>
                  <c:x val="-3.4188029344182129E-2"/>
                  <c:y val="2.9121150537676683E-2"/>
                </c:manualLayout>
              </c:layout>
              <c:showVal val="1"/>
            </c:dLbl>
            <c:dLbl>
              <c:idx val="15"/>
              <c:layout>
                <c:manualLayout>
                  <c:x val="-2.6990549482249018E-2"/>
                  <c:y val="4.1601643625252371E-2"/>
                </c:manualLayout>
              </c:layout>
              <c:showVal val="1"/>
            </c:dLbl>
            <c:dLbl>
              <c:idx val="16"/>
              <c:layout>
                <c:manualLayout>
                  <c:x val="-3.5987399309665484E-2"/>
                  <c:y val="-4.9921972350302886E-2"/>
                </c:manualLayout>
              </c:layout>
              <c:showVal val="1"/>
            </c:dLbl>
            <c:dLbl>
              <c:idx val="18"/>
              <c:layout>
                <c:manualLayout>
                  <c:x val="-3.2388659378698934E-2"/>
                  <c:y val="-5.4082136712828147E-2"/>
                </c:manualLayout>
              </c:layout>
              <c:showVal val="1"/>
            </c:dLbl>
            <c:dLbl>
              <c:idx val="19"/>
              <c:layout>
                <c:manualLayout>
                  <c:x val="0"/>
                  <c:y val="3.3281314900202003E-2"/>
                </c:manualLayout>
              </c:layout>
              <c:spPr/>
              <c:txPr>
                <a:bodyPr/>
                <a:lstStyle/>
                <a:p>
                  <a:pPr>
                    <a:defRPr sz="1200" b="1">
                      <a:solidFill>
                        <a:schemeClr val="tx1">
                          <a:lumMod val="50000"/>
                          <a:lumOff val="50000"/>
                        </a:schemeClr>
                      </a:solidFill>
                    </a:defRPr>
                  </a:pPr>
                  <a:endParaRPr lang="es-AR"/>
                </a:p>
              </c:txPr>
              <c:showVal val="1"/>
            </c:dLbl>
            <c:txPr>
              <a:bodyPr/>
              <a:lstStyle/>
              <a:p>
                <a:pPr>
                  <a:defRPr sz="1200"/>
                </a:pPr>
                <a:endParaRPr lang="es-AR"/>
              </a:p>
            </c:txPr>
            <c:showVal val="1"/>
          </c:dLbls>
          <c:cat>
            <c:numRef>
              <c:f>Hoja1!$B$1:$U$1</c:f>
              <c:numCache>
                <c:formatCode>General</c:formatCode>
                <c:ptCount val="2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numCache>
            </c:numRef>
          </c:cat>
          <c:val>
            <c:numRef>
              <c:f>Hoja1!$B$3:$U$3</c:f>
              <c:numCache>
                <c:formatCode>###0</c:formatCode>
                <c:ptCount val="20"/>
                <c:pt idx="0">
                  <c:v>159</c:v>
                </c:pt>
                <c:pt idx="1">
                  <c:v>159</c:v>
                </c:pt>
                <c:pt idx="2">
                  <c:v>167</c:v>
                </c:pt>
                <c:pt idx="3">
                  <c:v>276</c:v>
                </c:pt>
                <c:pt idx="4">
                  <c:v>254</c:v>
                </c:pt>
                <c:pt idx="5">
                  <c:v>317</c:v>
                </c:pt>
                <c:pt idx="6">
                  <c:v>276</c:v>
                </c:pt>
                <c:pt idx="7">
                  <c:v>186</c:v>
                </c:pt>
                <c:pt idx="8">
                  <c:v>133</c:v>
                </c:pt>
                <c:pt idx="9">
                  <c:v>115</c:v>
                </c:pt>
                <c:pt idx="10">
                  <c:v>86</c:v>
                </c:pt>
                <c:pt idx="11">
                  <c:v>94</c:v>
                </c:pt>
                <c:pt idx="12">
                  <c:v>97</c:v>
                </c:pt>
                <c:pt idx="13">
                  <c:v>129</c:v>
                </c:pt>
                <c:pt idx="14">
                  <c:v>109</c:v>
                </c:pt>
                <c:pt idx="15">
                  <c:v>105</c:v>
                </c:pt>
                <c:pt idx="16">
                  <c:v>120</c:v>
                </c:pt>
                <c:pt idx="17">
                  <c:v>114</c:v>
                </c:pt>
                <c:pt idx="18">
                  <c:v>154</c:v>
                </c:pt>
                <c:pt idx="19">
                  <c:v>137</c:v>
                </c:pt>
              </c:numCache>
            </c:numRef>
          </c:val>
        </c:ser>
        <c:marker val="1"/>
        <c:axId val="82948480"/>
        <c:axId val="82950016"/>
      </c:lineChart>
      <c:catAx>
        <c:axId val="82948480"/>
        <c:scaling>
          <c:orientation val="minMax"/>
        </c:scaling>
        <c:axPos val="b"/>
        <c:numFmt formatCode="General" sourceLinked="1"/>
        <c:tickLblPos val="nextTo"/>
        <c:txPr>
          <a:bodyPr/>
          <a:lstStyle/>
          <a:p>
            <a:pPr>
              <a:defRPr sz="1250"/>
            </a:pPr>
            <a:endParaRPr lang="es-AR"/>
          </a:p>
        </c:txPr>
        <c:crossAx val="82950016"/>
        <c:crosses val="autoZero"/>
        <c:auto val="1"/>
        <c:lblAlgn val="ctr"/>
        <c:lblOffset val="100"/>
      </c:catAx>
      <c:valAx>
        <c:axId val="82950016"/>
        <c:scaling>
          <c:orientation val="minMax"/>
        </c:scaling>
        <c:delete val="1"/>
        <c:axPos val="l"/>
        <c:numFmt formatCode="###0" sourceLinked="1"/>
        <c:tickLblPos val="nextTo"/>
        <c:crossAx val="82948480"/>
        <c:crosses val="autoZero"/>
        <c:crossBetween val="between"/>
      </c:valAx>
    </c:plotArea>
    <c:legend>
      <c:legendPos val="r"/>
      <c:layout>
        <c:manualLayout>
          <c:xMode val="edge"/>
          <c:yMode val="edge"/>
          <c:x val="0.56704153540884972"/>
          <c:y val="1.6257146735784662E-2"/>
          <c:w val="0.41365072339632525"/>
          <c:h val="0.15045578367669438"/>
        </c:manualLayout>
      </c:layout>
      <c:txPr>
        <a:bodyPr/>
        <a:lstStyle/>
        <a:p>
          <a:pPr>
            <a:defRPr sz="1600"/>
          </a:pPr>
          <a:endParaRPr lang="es-AR"/>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AR"/>
  <c:chart>
    <c:autoTitleDeleted val="1"/>
    <c:plotArea>
      <c:layout>
        <c:manualLayout>
          <c:layoutTarget val="inner"/>
          <c:xMode val="edge"/>
          <c:yMode val="edge"/>
          <c:x val="0.19309094460204534"/>
          <c:y val="6.5642610591160389E-2"/>
          <c:w val="0.59958600418798502"/>
          <c:h val="0.89675811882970868"/>
        </c:manualLayout>
      </c:layout>
      <c:pieChart>
        <c:varyColors val="1"/>
        <c:ser>
          <c:idx val="0"/>
          <c:order val="0"/>
          <c:dPt>
            <c:idx val="0"/>
            <c:spPr>
              <a:solidFill>
                <a:srgbClr val="85A644"/>
              </a:solidFill>
            </c:spPr>
          </c:dPt>
          <c:dPt>
            <c:idx val="1"/>
            <c:spPr>
              <a:solidFill>
                <a:srgbClr val="F6BB00"/>
              </a:solidFill>
              <a:ln>
                <a:solidFill>
                  <a:srgbClr val="FFC000"/>
                </a:solidFill>
              </a:ln>
            </c:spPr>
          </c:dPt>
          <c:dLbls>
            <c:dLbl>
              <c:idx val="0"/>
              <c:layout>
                <c:manualLayout>
                  <c:x val="-0.20505752628792878"/>
                  <c:y val="0.10525147588965214"/>
                </c:manualLayout>
              </c:layout>
              <c:spPr/>
              <c:txPr>
                <a:bodyPr/>
                <a:lstStyle/>
                <a:p>
                  <a:pPr>
                    <a:defRPr sz="1600" b="1"/>
                  </a:pPr>
                  <a:endParaRPr lang="es-AR"/>
                </a:p>
              </c:txPr>
              <c:showCatName val="1"/>
              <c:showPercent val="1"/>
            </c:dLbl>
            <c:dLbl>
              <c:idx val="1"/>
              <c:layout>
                <c:manualLayout>
                  <c:x val="0.16149896743499095"/>
                  <c:y val="-0.25530065624892251"/>
                </c:manualLayout>
              </c:layout>
              <c:spPr/>
              <c:txPr>
                <a:bodyPr/>
                <a:lstStyle/>
                <a:p>
                  <a:pPr>
                    <a:defRPr sz="1600" b="1"/>
                  </a:pPr>
                  <a:endParaRPr lang="es-AR"/>
                </a:p>
              </c:txPr>
              <c:showCatName val="1"/>
              <c:showPercent val="1"/>
            </c:dLbl>
            <c:txPr>
              <a:bodyPr/>
              <a:lstStyle/>
              <a:p>
                <a:pPr>
                  <a:defRPr sz="1600"/>
                </a:pPr>
                <a:endParaRPr lang="es-AR"/>
              </a:p>
            </c:txPr>
            <c:showCatName val="1"/>
            <c:showPercent val="1"/>
            <c:showLeaderLines val="1"/>
          </c:dLbls>
          <c:cat>
            <c:strRef>
              <c:f>Hoja1!$P$24:$P$25</c:f>
              <c:strCache>
                <c:ptCount val="2"/>
                <c:pt idx="0">
                  <c:v>En Servicio</c:v>
                </c:pt>
                <c:pt idx="1">
                  <c:v>Fuera de Servicio</c:v>
                </c:pt>
              </c:strCache>
            </c:strRef>
          </c:cat>
          <c:val>
            <c:numRef>
              <c:f>Hoja1!$Q$24:$Q$25</c:f>
              <c:numCache>
                <c:formatCode>General</c:formatCode>
                <c:ptCount val="2"/>
                <c:pt idx="0">
                  <c:v>31</c:v>
                </c:pt>
                <c:pt idx="1">
                  <c:v>60</c:v>
                </c:pt>
              </c:numCache>
            </c:numRef>
          </c:val>
        </c:ser>
        <c:dLbls>
          <c:showCatName val="1"/>
          <c:showPercent val="1"/>
        </c:dLbls>
        <c:firstSliceAng val="0"/>
      </c:pieChart>
    </c:plotArea>
    <c:plotVisOnly val="1"/>
    <c:dispBlanksAs val="zero"/>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CAC2A7-1834-42F5-B852-89BEF59EF2A8}" type="datetimeFigureOut">
              <a:rPr lang="es-AR" smtClean="0"/>
              <a:pPr/>
              <a:t>08/03/2016</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242C2D-1FE2-4288-94A3-318EBD11266D}" type="slidenum">
              <a:rPr lang="es-AR" smtClean="0"/>
              <a:pPr/>
              <a:t>‹Nº›</a:t>
            </a:fld>
            <a:endParaRPr lang="es-AR"/>
          </a:p>
        </p:txBody>
      </p:sp>
    </p:spTree>
    <p:extLst>
      <p:ext uri="{BB962C8B-B14F-4D97-AF65-F5344CB8AC3E}">
        <p14:creationId xmlns="" xmlns:p14="http://schemas.microsoft.com/office/powerpoint/2010/main" val="877766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2449955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838052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165156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685800" y="609600"/>
            <a:ext cx="7772400" cy="5486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3" name="Rectangle 4"/>
          <p:cNvSpPr>
            <a:spLocks noGrp="1" noChangeArrowheads="1"/>
          </p:cNvSpPr>
          <p:nvPr>
            <p:ph type="dt" sz="half" idx="10"/>
          </p:nvPr>
        </p:nvSpPr>
        <p:spPr>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ln/>
        </p:spPr>
        <p:txBody>
          <a:bodyPr/>
          <a:lstStyle>
            <a:lvl1pPr>
              <a:defRPr/>
            </a:lvl1pPr>
          </a:lstStyle>
          <a:p>
            <a:pPr>
              <a:defRPr/>
            </a:pPr>
            <a:fld id="{2FC579F3-45A7-44C9-931D-8FBB849CC9A9}" type="slidenum">
              <a:rPr lang="es-ES_tradnl"/>
              <a:pPr>
                <a:defRPr/>
              </a:pPr>
              <a:t>‹Nº›</a:t>
            </a:fld>
            <a:endParaRPr lang="es-ES_tradnl"/>
          </a:p>
        </p:txBody>
      </p:sp>
    </p:spTree>
    <p:extLst>
      <p:ext uri="{BB962C8B-B14F-4D97-AF65-F5344CB8AC3E}">
        <p14:creationId xmlns="" xmlns:p14="http://schemas.microsoft.com/office/powerpoint/2010/main" val="861088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1815600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255100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2870724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237427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142966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3676443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4235710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484DCF-EBF4-4BDA-BF7B-4562DC88AEE9}" type="datetimeFigureOut">
              <a:rPr lang="es-AR" smtClean="0"/>
              <a:pPr/>
              <a:t>08/03/2016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117475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84DCF-EBF4-4BDA-BF7B-4562DC88AEE9}" type="datetimeFigureOut">
              <a:rPr lang="es-AR" smtClean="0"/>
              <a:pPr/>
              <a:t>08/03/2016</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42A62-9537-4545-9B2C-C519E91FD577}" type="slidenum">
              <a:rPr lang="es-AR" smtClean="0"/>
              <a:pPr/>
              <a:t>‹Nº›</a:t>
            </a:fld>
            <a:endParaRPr lang="es-AR"/>
          </a:p>
        </p:txBody>
      </p:sp>
    </p:spTree>
    <p:extLst>
      <p:ext uri="{BB962C8B-B14F-4D97-AF65-F5344CB8AC3E}">
        <p14:creationId xmlns="" xmlns:p14="http://schemas.microsoft.com/office/powerpoint/2010/main" val="924333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50350" cy="687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465325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err="1" smtClean="0">
                <a:solidFill>
                  <a:srgbClr val="FF3300"/>
                </a:solidFill>
                <a:latin typeface="Century Gothic" pitchFamily="34" charset="0"/>
              </a:rPr>
              <a:t>Estructura</a:t>
            </a:r>
            <a:r>
              <a:rPr lang="en-US" dirty="0" smtClean="0">
                <a:solidFill>
                  <a:srgbClr val="FF3300"/>
                </a:solidFill>
                <a:latin typeface="Century Gothic" pitchFamily="34" charset="0"/>
              </a:rPr>
              <a:t> de la </a:t>
            </a:r>
            <a:r>
              <a:rPr lang="en-US" dirty="0" err="1" smtClean="0">
                <a:solidFill>
                  <a:srgbClr val="FF3300"/>
                </a:solidFill>
                <a:latin typeface="Century Gothic" pitchFamily="34" charset="0"/>
              </a:rPr>
              <a:t>saturación</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policial</a:t>
            </a:r>
            <a:r>
              <a:rPr lang="en-US" dirty="0" smtClean="0">
                <a:solidFill>
                  <a:srgbClr val="FF3300"/>
                </a:solidFill>
                <a:latin typeface="Century Gothic" pitchFamily="34" charset="0"/>
              </a:rPr>
              <a:t> en PBA</a:t>
            </a:r>
            <a:endParaRPr lang="es-AR" dirty="0"/>
          </a:p>
        </p:txBody>
      </p:sp>
      <p:sp>
        <p:nvSpPr>
          <p:cNvPr id="3" name="2 Marcador de contenido"/>
          <p:cNvSpPr>
            <a:spLocks noGrp="1"/>
          </p:cNvSpPr>
          <p:nvPr>
            <p:ph idx="1"/>
          </p:nvPr>
        </p:nvSpPr>
        <p:spPr/>
        <p:txBody>
          <a:bodyPr>
            <a:normAutofit/>
          </a:bodyPr>
          <a:lstStyle/>
          <a:p>
            <a:pPr>
              <a:buNone/>
            </a:pPr>
            <a:r>
              <a:rPr lang="es-AR" dirty="0" smtClean="0"/>
              <a:t>				MUNICIPIO</a:t>
            </a:r>
          </a:p>
          <a:p>
            <a:pPr>
              <a:buNone/>
            </a:pPr>
            <a:endParaRPr lang="es-AR" dirty="0" smtClean="0"/>
          </a:p>
          <a:p>
            <a:pPr>
              <a:buNone/>
            </a:pPr>
            <a:r>
              <a:rPr lang="es-AR" dirty="0" smtClean="0"/>
              <a:t>Coordinador Departamental    Sec. De Seguridad</a:t>
            </a:r>
          </a:p>
          <a:p>
            <a:pPr>
              <a:buNone/>
            </a:pPr>
            <a:endParaRPr lang="es-AR" dirty="0" smtClean="0"/>
          </a:p>
          <a:p>
            <a:pPr>
              <a:buNone/>
            </a:pPr>
            <a:r>
              <a:rPr lang="es-AR" dirty="0" smtClean="0"/>
              <a:t>Jefe CPC         Jefe Policía Local</a:t>
            </a:r>
          </a:p>
          <a:p>
            <a:pPr>
              <a:buNone/>
            </a:pPr>
            <a:endParaRPr lang="es-AR" dirty="0" smtClean="0"/>
          </a:p>
          <a:p>
            <a:pPr>
              <a:buNone/>
            </a:pPr>
            <a:r>
              <a:rPr lang="es-AR" dirty="0" smtClean="0"/>
              <a:t>CPC                 Policía Local    Móviles Municipales</a:t>
            </a:r>
            <a:endParaRPr lang="es-AR" dirty="0"/>
          </a:p>
        </p:txBody>
      </p:sp>
      <p:cxnSp>
        <p:nvCxnSpPr>
          <p:cNvPr id="5" name="4 Conector recto de flecha"/>
          <p:cNvCxnSpPr/>
          <p:nvPr/>
        </p:nvCxnSpPr>
        <p:spPr>
          <a:xfrm rot="5400000" flipH="1" flipV="1">
            <a:off x="571472" y="4786322"/>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rot="5400000" flipH="1" flipV="1">
            <a:off x="3428992" y="4786322"/>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rot="5400000" flipH="1" flipV="1">
            <a:off x="5607851" y="4250537"/>
            <a:ext cx="17859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flipV="1">
            <a:off x="1214414" y="3286124"/>
            <a:ext cx="107157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rot="10800000">
            <a:off x="3214678" y="3357562"/>
            <a:ext cx="928694"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flipV="1">
            <a:off x="3357554" y="2071678"/>
            <a:ext cx="857256"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rot="10800000">
            <a:off x="4357686" y="2071678"/>
            <a:ext cx="2071702"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err="1" smtClean="0">
                <a:solidFill>
                  <a:srgbClr val="FF3300"/>
                </a:solidFill>
                <a:latin typeface="Century Gothic" pitchFamily="34" charset="0"/>
              </a:rPr>
              <a:t>Estructura</a:t>
            </a:r>
            <a:r>
              <a:rPr lang="en-US" dirty="0" smtClean="0">
                <a:solidFill>
                  <a:srgbClr val="FF3300"/>
                </a:solidFill>
                <a:latin typeface="Century Gothic" pitchFamily="34" charset="0"/>
              </a:rPr>
              <a:t> de la </a:t>
            </a:r>
            <a:r>
              <a:rPr lang="en-US" dirty="0" err="1" smtClean="0">
                <a:solidFill>
                  <a:srgbClr val="FF3300"/>
                </a:solidFill>
                <a:latin typeface="Century Gothic" pitchFamily="34" charset="0"/>
              </a:rPr>
              <a:t>saturación</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policial</a:t>
            </a:r>
            <a:r>
              <a:rPr lang="en-US" dirty="0" smtClean="0">
                <a:solidFill>
                  <a:srgbClr val="FF3300"/>
                </a:solidFill>
                <a:latin typeface="Century Gothic" pitchFamily="34" charset="0"/>
              </a:rPr>
              <a:t> en PBA</a:t>
            </a:r>
            <a:endParaRPr lang="es-AR" dirty="0"/>
          </a:p>
        </p:txBody>
      </p:sp>
      <p:sp>
        <p:nvSpPr>
          <p:cNvPr id="3" name="2 Marcador de contenido"/>
          <p:cNvSpPr>
            <a:spLocks noGrp="1"/>
          </p:cNvSpPr>
          <p:nvPr>
            <p:ph idx="1"/>
          </p:nvPr>
        </p:nvSpPr>
        <p:spPr/>
        <p:txBody>
          <a:bodyPr/>
          <a:lstStyle/>
          <a:p>
            <a:pPr>
              <a:buNone/>
            </a:pPr>
            <a:r>
              <a:rPr lang="es-AR" dirty="0" smtClean="0"/>
              <a:t>    MINISTERIO DE SEGURIDAD DE LA NACIÓN</a:t>
            </a:r>
          </a:p>
          <a:p>
            <a:pPr>
              <a:buNone/>
            </a:pPr>
            <a:endParaRPr lang="es-AR" dirty="0" smtClean="0"/>
          </a:p>
          <a:p>
            <a:pPr>
              <a:buNone/>
            </a:pPr>
            <a:r>
              <a:rPr lang="es-AR" dirty="0" smtClean="0"/>
              <a:t>MUNICIPIO</a:t>
            </a:r>
          </a:p>
          <a:p>
            <a:pPr>
              <a:buNone/>
            </a:pPr>
            <a:endParaRPr lang="es-AR" dirty="0" smtClean="0"/>
          </a:p>
          <a:p>
            <a:pPr>
              <a:buNone/>
            </a:pPr>
            <a:r>
              <a:rPr lang="es-AR" dirty="0" smtClean="0"/>
              <a:t>               Policía Federal - Gendarmería</a:t>
            </a:r>
            <a:endParaRPr lang="es-AR" dirty="0" smtClean="0"/>
          </a:p>
          <a:p>
            <a:pPr>
              <a:buNone/>
            </a:pPr>
            <a:endParaRPr lang="es-AR" dirty="0"/>
          </a:p>
        </p:txBody>
      </p:sp>
      <p:cxnSp>
        <p:nvCxnSpPr>
          <p:cNvPr id="5" name="4 Conector recto de flecha"/>
          <p:cNvCxnSpPr/>
          <p:nvPr/>
        </p:nvCxnSpPr>
        <p:spPr>
          <a:xfrm rot="10800000">
            <a:off x="1928794" y="3286124"/>
            <a:ext cx="2357454"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rot="16200000" flipV="1">
            <a:off x="3250397" y="3036091"/>
            <a:ext cx="200026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5" name="Picture 2"/>
          <p:cNvPicPr preferRelativeResize="0">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5875"/>
            <a:ext cx="9159875" cy="687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5 Rectángulo"/>
          <p:cNvSpPr/>
          <p:nvPr/>
        </p:nvSpPr>
        <p:spPr>
          <a:xfrm>
            <a:off x="2286000" y="500042"/>
            <a:ext cx="6215090" cy="954107"/>
          </a:xfrm>
          <a:prstGeom prst="rect">
            <a:avLst/>
          </a:prstGeom>
        </p:spPr>
        <p:txBody>
          <a:bodyPr wrap="square">
            <a:spAutoFit/>
          </a:bodyPr>
          <a:lstStyle/>
          <a:p>
            <a:r>
              <a:rPr lang="en-US" sz="2800" dirty="0" err="1" smtClean="0">
                <a:solidFill>
                  <a:srgbClr val="FF3300"/>
                </a:solidFill>
                <a:latin typeface="Century Gothic" pitchFamily="34" charset="0"/>
              </a:rPr>
              <a:t>Problema</a:t>
            </a:r>
            <a:r>
              <a:rPr lang="en-US" sz="2800" dirty="0" smtClean="0">
                <a:solidFill>
                  <a:srgbClr val="FF3300"/>
                </a:solidFill>
                <a:latin typeface="Century Gothic" pitchFamily="34" charset="0"/>
              </a:rPr>
              <a:t> de la </a:t>
            </a:r>
            <a:r>
              <a:rPr lang="en-US" sz="2800" dirty="0" err="1" smtClean="0">
                <a:solidFill>
                  <a:srgbClr val="FF3300"/>
                </a:solidFill>
                <a:latin typeface="Century Gothic" pitchFamily="34" charset="0"/>
              </a:rPr>
              <a:t>respuesta</a:t>
            </a:r>
            <a:r>
              <a:rPr lang="en-US" sz="2800" dirty="0" smtClean="0">
                <a:solidFill>
                  <a:srgbClr val="FF3300"/>
                </a:solidFill>
                <a:latin typeface="Century Gothic" pitchFamily="34" charset="0"/>
              </a:rPr>
              <a:t> / control territorial al </a:t>
            </a:r>
            <a:r>
              <a:rPr lang="en-US" sz="2800" dirty="0" err="1" smtClean="0">
                <a:solidFill>
                  <a:srgbClr val="FF3300"/>
                </a:solidFill>
                <a:latin typeface="Century Gothic" pitchFamily="34" charset="0"/>
              </a:rPr>
              <a:t>abuso</a:t>
            </a:r>
            <a:r>
              <a:rPr lang="en-US" sz="2800" dirty="0" smtClean="0">
                <a:solidFill>
                  <a:srgbClr val="FF3300"/>
                </a:solidFill>
                <a:latin typeface="Century Gothic" pitchFamily="34" charset="0"/>
              </a:rPr>
              <a:t> </a:t>
            </a:r>
            <a:r>
              <a:rPr lang="en-US" sz="2800" dirty="0" err="1" smtClean="0">
                <a:solidFill>
                  <a:srgbClr val="FF3300"/>
                </a:solidFill>
                <a:latin typeface="Century Gothic" pitchFamily="34" charset="0"/>
              </a:rPr>
              <a:t>policial</a:t>
            </a:r>
            <a:endParaRPr lang="es-ES_tradnl" sz="2800" dirty="0">
              <a:solidFill>
                <a:srgbClr val="FF3300"/>
              </a:solidFill>
              <a:latin typeface="Century Gothic" pitchFamily="34" charset="0"/>
            </a:endParaRPr>
          </a:p>
        </p:txBody>
      </p:sp>
      <p:sp>
        <p:nvSpPr>
          <p:cNvPr id="1025" name="Rectangle 1"/>
          <p:cNvSpPr>
            <a:spLocks noChangeArrowheads="1"/>
          </p:cNvSpPr>
          <p:nvPr/>
        </p:nvSpPr>
        <p:spPr bwMode="auto">
          <a:xfrm>
            <a:off x="2357422" y="1500174"/>
            <a:ext cx="6357982" cy="51209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 typeface="Arial" pitchFamily="34" charset="0"/>
              <a:buChar char="•"/>
              <a:tabLst/>
            </a:pPr>
            <a:r>
              <a:rPr lang="es-AR" sz="2000" dirty="0" smtClean="0">
                <a:latin typeface="Arial" pitchFamily="34" charset="0"/>
                <a:ea typeface="Calibri" pitchFamily="34" charset="0"/>
                <a:cs typeface="Arial" pitchFamily="34" charset="0"/>
              </a:rPr>
              <a:t> DEBILIDAD DE LOS CANALES INSTITUCIONALES (CONTROL POLÍTICO Y RESPUESTA JUDICIAL)</a:t>
            </a:r>
          </a:p>
          <a:p>
            <a:pPr marL="0" marR="0" lvl="0" indent="0" algn="l" defTabSz="914400" rtl="0" eaLnBrk="1" fontAlgn="base" latinLnBrk="0" hangingPunct="1">
              <a:lnSpc>
                <a:spcPct val="150000"/>
              </a:lnSpc>
              <a:spcBef>
                <a:spcPct val="0"/>
              </a:spcBef>
              <a:spcAft>
                <a:spcPct val="0"/>
              </a:spcAft>
              <a:buClrTx/>
              <a:buSzTx/>
              <a:buFont typeface="Arial" pitchFamily="34" charset="0"/>
              <a:buChar char="•"/>
              <a:tabLst/>
            </a:pPr>
            <a:r>
              <a:rPr lang="es-AR" sz="2000" dirty="0" smtClean="0">
                <a:latin typeface="Arial" pitchFamily="34" charset="0"/>
                <a:ea typeface="Calibri" pitchFamily="34" charset="0"/>
                <a:cs typeface="Arial" pitchFamily="34" charset="0"/>
              </a:rPr>
              <a:t> </a:t>
            </a:r>
            <a:r>
              <a:rPr lang="es-AR" sz="2000" dirty="0" smtClean="0">
                <a:latin typeface="Arial" pitchFamily="34" charset="0"/>
                <a:ea typeface="Calibri" pitchFamily="34" charset="0"/>
                <a:cs typeface="Arial" pitchFamily="34" charset="0"/>
              </a:rPr>
              <a:t>ARMADO DE REDES DE INFORMACIÓN / VISIBILIZACIÓN / ACCION / ACOMPAÑAMIENTO</a:t>
            </a:r>
            <a:endParaRPr lang="es-AR" sz="2000" dirty="0" smtClean="0">
              <a:latin typeface="Arial" pitchFamily="34" charset="0"/>
              <a:ea typeface="Calibri" pitchFamily="34" charset="0"/>
              <a:cs typeface="Arial" pitchFamily="34" charset="0"/>
            </a:endParaRPr>
          </a:p>
          <a:p>
            <a:pPr lvl="1" eaLnBrk="0" fontAlgn="base" hangingPunct="0">
              <a:lnSpc>
                <a:spcPct val="150000"/>
              </a:lnSpc>
              <a:spcBef>
                <a:spcPct val="0"/>
              </a:spcBef>
              <a:spcAft>
                <a:spcPct val="0"/>
              </a:spcAft>
              <a:buFont typeface="Wingdings" pitchFamily="2" charset="2"/>
              <a:buChar char="Ø"/>
            </a:pP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Organizaciones pol</a:t>
            </a:r>
            <a:r>
              <a:rPr kumimoji="0" lang="es-AR" sz="2000" b="0" i="0" u="none" strike="noStrike" cap="none" normalizeH="0" baseline="0" dirty="0" smtClean="0">
                <a:ln>
                  <a:noFill/>
                </a:ln>
                <a:solidFill>
                  <a:schemeClr val="tx1"/>
                </a:solidFill>
                <a:effectLst/>
                <a:latin typeface="Calibri"/>
                <a:ea typeface="Calibri" pitchFamily="34" charset="0"/>
                <a:cs typeface="Arial" pitchFamily="34" charset="0"/>
              </a:rPr>
              <a:t>í</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ticas,</a:t>
            </a:r>
            <a:r>
              <a:rPr kumimoji="0" lang="es-AR" sz="2000" b="0"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sociales, gremiales</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lnSpc>
                <a:spcPct val="150000"/>
              </a:lnSpc>
              <a:spcBef>
                <a:spcPct val="0"/>
              </a:spcBef>
              <a:spcAft>
                <a:spcPct val="0"/>
              </a:spcAft>
              <a:buFont typeface="Wingdings" pitchFamily="2" charset="2"/>
              <a:buChar char="Ø"/>
            </a:pP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Funcionarios municipales (</a:t>
            </a:r>
            <a:r>
              <a:rPr kumimoji="0" lang="es-AR" sz="2000" b="0" i="0" u="none" strike="noStrike" cap="none" normalizeH="0" baseline="0" dirty="0" smtClean="0">
                <a:ln>
                  <a:noFill/>
                </a:ln>
                <a:solidFill>
                  <a:schemeClr val="tx1"/>
                </a:solidFill>
                <a:effectLst/>
                <a:latin typeface="Calibri"/>
                <a:ea typeface="Calibri" pitchFamily="34" charset="0"/>
                <a:cs typeface="Arial" pitchFamily="34" charset="0"/>
              </a:rPr>
              <a:t>¿</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provinciales?) </a:t>
            </a:r>
            <a:r>
              <a:rPr kumimoji="0" lang="es-AR" sz="2000" b="0" i="0" u="none" strike="noStrike" cap="none" normalizeH="0" baseline="0" dirty="0" smtClean="0">
                <a:ln>
                  <a:noFill/>
                </a:ln>
                <a:solidFill>
                  <a:schemeClr val="tx1"/>
                </a:solidFill>
                <a:effectLst/>
                <a:latin typeface="Calibri"/>
                <a:ea typeface="Calibri" pitchFamily="34" charset="0"/>
                <a:cs typeface="Arial" pitchFamily="34" charset="0"/>
              </a:rPr>
              <a:t>–</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Secretar</a:t>
            </a:r>
            <a:r>
              <a:rPr kumimoji="0" lang="es-AR" sz="2000" b="0" i="0" u="none" strike="noStrike" cap="none" normalizeH="0" baseline="0" dirty="0" smtClean="0">
                <a:ln>
                  <a:noFill/>
                </a:ln>
                <a:solidFill>
                  <a:schemeClr val="tx1"/>
                </a:solidFill>
                <a:effectLst/>
                <a:latin typeface="Calibri"/>
                <a:ea typeface="Calibri" pitchFamily="34" charset="0"/>
                <a:cs typeface="Arial" pitchFamily="34" charset="0"/>
              </a:rPr>
              <a:t>í</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as de DDHH, Defensor</a:t>
            </a:r>
            <a:r>
              <a:rPr kumimoji="0" lang="es-AR" sz="2000" b="0" i="0" u="none" strike="noStrike" cap="none" normalizeH="0" baseline="0" dirty="0" smtClean="0">
                <a:ln>
                  <a:noFill/>
                </a:ln>
                <a:solidFill>
                  <a:schemeClr val="tx1"/>
                </a:solidFill>
                <a:effectLst/>
                <a:latin typeface="Calibri"/>
                <a:ea typeface="Calibri" pitchFamily="34" charset="0"/>
                <a:cs typeface="Arial" pitchFamily="34" charset="0"/>
              </a:rPr>
              <a:t>í</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as del Pueblo</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lnSpc>
                <a:spcPct val="150000"/>
              </a:lnSpc>
              <a:spcBef>
                <a:spcPct val="0"/>
              </a:spcBef>
              <a:spcAft>
                <a:spcPct val="0"/>
              </a:spcAft>
              <a:buFont typeface="Wingdings" pitchFamily="2" charset="2"/>
              <a:buChar char="Ø"/>
            </a:pP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Actores del Poder Judicial</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lnSpc>
                <a:spcPct val="150000"/>
              </a:lnSpc>
              <a:spcBef>
                <a:spcPct val="0"/>
              </a:spcBef>
              <a:spcAft>
                <a:spcPct val="0"/>
              </a:spcAft>
              <a:buFont typeface="Wingdings" pitchFamily="2" charset="2"/>
              <a:buChar char="Ø"/>
            </a:pP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Funcionarios Policiales</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lang="es-AR" sz="2000" dirty="0" smtClean="0">
                <a:latin typeface="Arial" pitchFamily="34" charset="0"/>
                <a:ea typeface="Calibri" pitchFamily="34" charset="0"/>
                <a:cs typeface="Arial" pitchFamily="34" charset="0"/>
              </a:rPr>
              <a:t> </a:t>
            </a:r>
            <a:r>
              <a:rPr lang="es-AR" sz="2000" dirty="0" smtClean="0">
                <a:latin typeface="Arial" pitchFamily="34" charset="0"/>
                <a:ea typeface="Calibri" pitchFamily="34" charset="0"/>
                <a:cs typeface="Arial" pitchFamily="34" charset="0"/>
              </a:rPr>
              <a:t>REGISTRO DE CASOS Y PATRONES </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para sustentar denuncias judiciales, pol</a:t>
            </a:r>
            <a:r>
              <a:rPr kumimoji="0" lang="es-AR" sz="2000" b="0" i="0" u="none" strike="noStrike" cap="none" normalizeH="0" baseline="0" dirty="0" smtClean="0">
                <a:ln>
                  <a:noFill/>
                </a:ln>
                <a:solidFill>
                  <a:schemeClr val="tx1"/>
                </a:solidFill>
                <a:effectLst/>
                <a:latin typeface="Calibri"/>
                <a:ea typeface="Calibri" pitchFamily="34" charset="0"/>
                <a:cs typeface="Arial" pitchFamily="34" charset="0"/>
              </a:rPr>
              <a:t>í</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ticas, medi</a:t>
            </a:r>
            <a:r>
              <a:rPr kumimoji="0" lang="es-AR" sz="2000" b="0"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A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ticas </a:t>
            </a:r>
            <a:endParaRPr kumimoji="0" lang="es-A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50350" cy="687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465325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4" name="Picture 2"/>
          <p:cNvPicPr preferRelativeResize="0">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59875" cy="687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a:xfrm>
            <a:off x="2411760" y="1996449"/>
            <a:ext cx="5946056" cy="13716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rgbClr val="FF3300"/>
                </a:solidFill>
                <a:latin typeface="Century Gothic" pitchFamily="34" charset="0"/>
              </a:rPr>
              <a:t>Tendencias</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estadísticas</a:t>
            </a:r>
            <a:endParaRPr lang="es-ES_tradnl" dirty="0">
              <a:solidFill>
                <a:srgbClr val="FF3300"/>
              </a:solidFill>
              <a:latin typeface="Century Gothic" pitchFamily="34" charset="0"/>
            </a:endParaRPr>
          </a:p>
        </p:txBody>
      </p:sp>
      <p:sp>
        <p:nvSpPr>
          <p:cNvPr id="8" name="Rectangle 3"/>
          <p:cNvSpPr txBox="1">
            <a:spLocks noChangeArrowheads="1"/>
          </p:cNvSpPr>
          <p:nvPr/>
        </p:nvSpPr>
        <p:spPr>
          <a:xfrm>
            <a:off x="3563888" y="5543550"/>
            <a:ext cx="51181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lnSpc>
                <a:spcPct val="80000"/>
              </a:lnSpc>
              <a:buNone/>
            </a:pPr>
            <a:r>
              <a:rPr lang="es-ES_tradnl" sz="1800" dirty="0" smtClean="0">
                <a:latin typeface="Century Gothic" pitchFamily="34" charset="0"/>
              </a:rPr>
              <a:t>Centro de Estudios Legales y Sociales (CELS) </a:t>
            </a:r>
          </a:p>
          <a:p>
            <a:pPr marL="0" indent="0" algn="r">
              <a:lnSpc>
                <a:spcPct val="80000"/>
              </a:lnSpc>
              <a:buNone/>
            </a:pPr>
            <a:r>
              <a:rPr lang="es-ES_tradnl" sz="1600" dirty="0" smtClean="0">
                <a:latin typeface="Century Gothic" pitchFamily="34" charset="0"/>
              </a:rPr>
              <a:t>2015</a:t>
            </a:r>
            <a:endParaRPr lang="es-ES_tradnl" sz="1600" dirty="0">
              <a:latin typeface="Century Gothic" pitchFamily="34" charset="0"/>
            </a:endParaRPr>
          </a:p>
        </p:txBody>
      </p:sp>
    </p:spTree>
    <p:extLst>
      <p:ext uri="{BB962C8B-B14F-4D97-AF65-F5344CB8AC3E}">
        <p14:creationId xmlns="" xmlns:p14="http://schemas.microsoft.com/office/powerpoint/2010/main" val="2557624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4" name="Picture 2"/>
          <p:cNvPicPr preferRelativeResize="0">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59875" cy="687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ext Box 13"/>
          <p:cNvSpPr txBox="1">
            <a:spLocks noChangeArrowheads="1"/>
          </p:cNvSpPr>
          <p:nvPr/>
        </p:nvSpPr>
        <p:spPr bwMode="auto">
          <a:xfrm>
            <a:off x="2136121" y="476672"/>
            <a:ext cx="6479006" cy="1377300"/>
          </a:xfrm>
          <a:prstGeom prst="rect">
            <a:avLst/>
          </a:prstGeom>
          <a:solidFill>
            <a:srgbClr val="FFFFFF"/>
          </a:solidFill>
          <a:ln w="9525">
            <a:noFill/>
            <a:miter lim="800000"/>
            <a:headEnd/>
            <a:tailEnd/>
          </a:ln>
        </p:spPr>
        <p:txBody>
          <a:bodyPr wrap="square">
            <a:spAutoFit/>
          </a:bodyPr>
          <a:lstStyle>
            <a:lvl1pPr>
              <a:defRPr>
                <a:solidFill>
                  <a:srgbClr val="800000"/>
                </a:solidFill>
                <a:latin typeface="Century Gothic" pitchFamily="34" charset="0"/>
              </a:defRPr>
            </a:lvl1pPr>
            <a:lvl2pPr marL="742950" indent="-285750">
              <a:defRPr>
                <a:solidFill>
                  <a:srgbClr val="800000"/>
                </a:solidFill>
                <a:latin typeface="Century Gothic" pitchFamily="34" charset="0"/>
              </a:defRPr>
            </a:lvl2pPr>
            <a:lvl3pPr marL="1143000" indent="-228600">
              <a:defRPr>
                <a:solidFill>
                  <a:srgbClr val="800000"/>
                </a:solidFill>
                <a:latin typeface="Century Gothic" pitchFamily="34" charset="0"/>
              </a:defRPr>
            </a:lvl3pPr>
            <a:lvl4pPr marL="1600200" indent="-228600">
              <a:defRPr>
                <a:solidFill>
                  <a:srgbClr val="800000"/>
                </a:solidFill>
                <a:latin typeface="Century Gothic" pitchFamily="34" charset="0"/>
              </a:defRPr>
            </a:lvl4pPr>
            <a:lvl5pPr marL="2057400" indent="-228600">
              <a:defRPr>
                <a:solidFill>
                  <a:srgbClr val="800000"/>
                </a:solidFill>
                <a:latin typeface="Century Gothic" pitchFamily="34" charset="0"/>
              </a:defRPr>
            </a:lvl5pPr>
            <a:lvl6pPr marL="2514600" indent="-228600" algn="ctr" eaLnBrk="0" fontAlgn="base" hangingPunct="0">
              <a:spcBef>
                <a:spcPct val="0"/>
              </a:spcBef>
              <a:spcAft>
                <a:spcPct val="0"/>
              </a:spcAft>
              <a:defRPr>
                <a:solidFill>
                  <a:srgbClr val="800000"/>
                </a:solidFill>
                <a:latin typeface="Century Gothic" pitchFamily="34" charset="0"/>
              </a:defRPr>
            </a:lvl6pPr>
            <a:lvl7pPr marL="2971800" indent="-228600" algn="ctr" eaLnBrk="0" fontAlgn="base" hangingPunct="0">
              <a:spcBef>
                <a:spcPct val="0"/>
              </a:spcBef>
              <a:spcAft>
                <a:spcPct val="0"/>
              </a:spcAft>
              <a:defRPr>
                <a:solidFill>
                  <a:srgbClr val="800000"/>
                </a:solidFill>
                <a:latin typeface="Century Gothic" pitchFamily="34" charset="0"/>
              </a:defRPr>
            </a:lvl7pPr>
            <a:lvl8pPr marL="3429000" indent="-228600" algn="ctr" eaLnBrk="0" fontAlgn="base" hangingPunct="0">
              <a:spcBef>
                <a:spcPct val="0"/>
              </a:spcBef>
              <a:spcAft>
                <a:spcPct val="0"/>
              </a:spcAft>
              <a:defRPr>
                <a:solidFill>
                  <a:srgbClr val="800000"/>
                </a:solidFill>
                <a:latin typeface="Century Gothic" pitchFamily="34" charset="0"/>
              </a:defRPr>
            </a:lvl8pPr>
            <a:lvl9pPr marL="3886200" indent="-228600" algn="ctr" eaLnBrk="0" fontAlgn="base" hangingPunct="0">
              <a:spcBef>
                <a:spcPct val="0"/>
              </a:spcBef>
              <a:spcAft>
                <a:spcPct val="0"/>
              </a:spcAft>
              <a:defRPr>
                <a:solidFill>
                  <a:srgbClr val="800000"/>
                </a:solidFill>
                <a:latin typeface="Century Gothic" pitchFamily="34" charset="0"/>
              </a:defRPr>
            </a:lvl9pPr>
          </a:lstStyle>
          <a:p>
            <a:pPr algn="ctr">
              <a:spcBef>
                <a:spcPct val="50000"/>
              </a:spcBef>
            </a:pPr>
            <a:r>
              <a:rPr lang="es-AR" sz="1700" b="1" dirty="0"/>
              <a:t>Personas muertas en hechos de violencia con participación de funcionarios de las instituciones de seguridad. </a:t>
            </a:r>
            <a:endParaRPr lang="es-AR" sz="1700" b="1" dirty="0" smtClean="0"/>
          </a:p>
          <a:p>
            <a:pPr algn="ctr">
              <a:spcBef>
                <a:spcPct val="50000"/>
              </a:spcBef>
            </a:pPr>
            <a:r>
              <a:rPr lang="es-AR" sz="1700" b="1" dirty="0" smtClean="0"/>
              <a:t>Región </a:t>
            </a:r>
            <a:r>
              <a:rPr lang="es-AR" sz="1700" b="1" dirty="0"/>
              <a:t>Metropolitana de Buenos </a:t>
            </a:r>
            <a:r>
              <a:rPr lang="es-AR" sz="1700" b="1" dirty="0" smtClean="0"/>
              <a:t>Aires, 1996-2015.</a:t>
            </a:r>
            <a:endParaRPr lang="es-ES_tradnl" sz="1700" dirty="0">
              <a:solidFill>
                <a:schemeClr val="tx1"/>
              </a:solidFill>
            </a:endParaRPr>
          </a:p>
          <a:p>
            <a:pPr algn="ctr">
              <a:spcBef>
                <a:spcPct val="50000"/>
              </a:spcBef>
            </a:pPr>
            <a:endParaRPr lang="es-ES_tradnl" sz="1600" dirty="0" smtClean="0">
              <a:solidFill>
                <a:schemeClr val="tx1"/>
              </a:solidFill>
              <a:latin typeface="Arial" pitchFamily="34" charset="0"/>
              <a:cs typeface="Arial" pitchFamily="34" charset="0"/>
            </a:endParaRPr>
          </a:p>
        </p:txBody>
      </p:sp>
      <p:sp>
        <p:nvSpPr>
          <p:cNvPr id="12" name="Text Box 15"/>
          <p:cNvSpPr txBox="1">
            <a:spLocks noChangeArrowheads="1"/>
          </p:cNvSpPr>
          <p:nvPr/>
        </p:nvSpPr>
        <p:spPr bwMode="auto">
          <a:xfrm>
            <a:off x="2136587" y="6262204"/>
            <a:ext cx="3143809"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rgbClr val="800000"/>
                </a:solidFill>
                <a:latin typeface="Century Gothic" pitchFamily="34" charset="0"/>
              </a:defRPr>
            </a:lvl1pPr>
            <a:lvl2pPr marL="742950" indent="-285750">
              <a:defRPr>
                <a:solidFill>
                  <a:srgbClr val="800000"/>
                </a:solidFill>
                <a:latin typeface="Century Gothic" pitchFamily="34" charset="0"/>
              </a:defRPr>
            </a:lvl2pPr>
            <a:lvl3pPr marL="1143000" indent="-228600">
              <a:defRPr>
                <a:solidFill>
                  <a:srgbClr val="800000"/>
                </a:solidFill>
                <a:latin typeface="Century Gothic" pitchFamily="34" charset="0"/>
              </a:defRPr>
            </a:lvl3pPr>
            <a:lvl4pPr marL="1600200" indent="-228600">
              <a:defRPr>
                <a:solidFill>
                  <a:srgbClr val="800000"/>
                </a:solidFill>
                <a:latin typeface="Century Gothic" pitchFamily="34" charset="0"/>
              </a:defRPr>
            </a:lvl4pPr>
            <a:lvl5pPr marL="2057400" indent="-228600">
              <a:defRPr>
                <a:solidFill>
                  <a:srgbClr val="800000"/>
                </a:solidFill>
                <a:latin typeface="Century Gothic" pitchFamily="34" charset="0"/>
              </a:defRPr>
            </a:lvl5pPr>
            <a:lvl6pPr marL="2514600" indent="-228600" algn="ctr" eaLnBrk="0" fontAlgn="base" hangingPunct="0">
              <a:spcBef>
                <a:spcPct val="0"/>
              </a:spcBef>
              <a:spcAft>
                <a:spcPct val="0"/>
              </a:spcAft>
              <a:defRPr>
                <a:solidFill>
                  <a:srgbClr val="800000"/>
                </a:solidFill>
                <a:latin typeface="Century Gothic" pitchFamily="34" charset="0"/>
              </a:defRPr>
            </a:lvl6pPr>
            <a:lvl7pPr marL="2971800" indent="-228600" algn="ctr" eaLnBrk="0" fontAlgn="base" hangingPunct="0">
              <a:spcBef>
                <a:spcPct val="0"/>
              </a:spcBef>
              <a:spcAft>
                <a:spcPct val="0"/>
              </a:spcAft>
              <a:defRPr>
                <a:solidFill>
                  <a:srgbClr val="800000"/>
                </a:solidFill>
                <a:latin typeface="Century Gothic" pitchFamily="34" charset="0"/>
              </a:defRPr>
            </a:lvl7pPr>
            <a:lvl8pPr marL="3429000" indent="-228600" algn="ctr" eaLnBrk="0" fontAlgn="base" hangingPunct="0">
              <a:spcBef>
                <a:spcPct val="0"/>
              </a:spcBef>
              <a:spcAft>
                <a:spcPct val="0"/>
              </a:spcAft>
              <a:defRPr>
                <a:solidFill>
                  <a:srgbClr val="800000"/>
                </a:solidFill>
                <a:latin typeface="Century Gothic" pitchFamily="34" charset="0"/>
              </a:defRPr>
            </a:lvl8pPr>
            <a:lvl9pPr marL="3886200" indent="-228600" algn="ctr" eaLnBrk="0" fontAlgn="base" hangingPunct="0">
              <a:spcBef>
                <a:spcPct val="0"/>
              </a:spcBef>
              <a:spcAft>
                <a:spcPct val="0"/>
              </a:spcAft>
              <a:defRPr>
                <a:solidFill>
                  <a:srgbClr val="800000"/>
                </a:solidFill>
                <a:latin typeface="Century Gothic" pitchFamily="34" charset="0"/>
              </a:defRPr>
            </a:lvl9pPr>
          </a:lstStyle>
          <a:p>
            <a:r>
              <a:rPr lang="es-ES" sz="1200" dirty="0" smtClean="0">
                <a:solidFill>
                  <a:schemeClr val="tx1"/>
                </a:solidFill>
                <a:latin typeface="Arial" pitchFamily="34" charset="0"/>
                <a:cs typeface="Arial" pitchFamily="34" charset="0"/>
              </a:rPr>
              <a:t>Fuente</a:t>
            </a:r>
            <a:r>
              <a:rPr lang="es-ES" sz="1200" dirty="0">
                <a:solidFill>
                  <a:schemeClr val="tx1"/>
                </a:solidFill>
                <a:latin typeface="Arial" pitchFamily="34" charset="0"/>
                <a:cs typeface="Arial" pitchFamily="34" charset="0"/>
              </a:rPr>
              <a:t>: Base de hechos de </a:t>
            </a:r>
            <a:r>
              <a:rPr lang="es-ES" sz="1200" dirty="0" smtClean="0">
                <a:solidFill>
                  <a:schemeClr val="tx1"/>
                </a:solidFill>
                <a:latin typeface="Arial" pitchFamily="34" charset="0"/>
                <a:cs typeface="Arial" pitchFamily="34" charset="0"/>
              </a:rPr>
              <a:t>violencia CELS</a:t>
            </a:r>
            <a:endParaRPr lang="es-ES" sz="1200" dirty="0">
              <a:solidFill>
                <a:schemeClr val="tx1"/>
              </a:solidFill>
              <a:latin typeface="Arial" pitchFamily="34" charset="0"/>
              <a:cs typeface="Arial" pitchFamily="34" charset="0"/>
            </a:endParaRPr>
          </a:p>
        </p:txBody>
      </p:sp>
      <p:graphicFrame>
        <p:nvGraphicFramePr>
          <p:cNvPr id="10" name="2 Gráfico"/>
          <p:cNvGraphicFramePr>
            <a:graphicFrameLocks/>
          </p:cNvGraphicFramePr>
          <p:nvPr>
            <p:extLst>
              <p:ext uri="{D42A27DB-BD31-4B8C-83A1-F6EECF244321}">
                <p14:modId xmlns="" xmlns:p14="http://schemas.microsoft.com/office/powerpoint/2010/main" val="855995195"/>
              </p:ext>
            </p:extLst>
          </p:nvPr>
        </p:nvGraphicFramePr>
        <p:xfrm>
          <a:off x="2027252" y="1628800"/>
          <a:ext cx="6793220" cy="4464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150798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5" name="Picture 2"/>
          <p:cNvPicPr preferRelativeResize="0">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59875" cy="687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 Box 13"/>
          <p:cNvSpPr txBox="1">
            <a:spLocks noChangeArrowheads="1"/>
          </p:cNvSpPr>
          <p:nvPr/>
        </p:nvSpPr>
        <p:spPr bwMode="auto">
          <a:xfrm>
            <a:off x="4067944" y="476672"/>
            <a:ext cx="4591050" cy="711200"/>
          </a:xfrm>
          <a:prstGeom prst="rect">
            <a:avLst/>
          </a:prstGeom>
          <a:solidFill>
            <a:srgbClr val="FFFFFF"/>
          </a:solidFill>
          <a:ln w="9525">
            <a:solidFill>
              <a:schemeClr val="tx1"/>
            </a:solidFill>
            <a:miter lim="800000"/>
            <a:headEnd/>
            <a:tailEnd/>
          </a:ln>
        </p:spPr>
        <p:txBody>
          <a:bodyPr>
            <a:spAutoFit/>
          </a:bodyPr>
          <a:lstStyle>
            <a:lvl1pPr>
              <a:defRPr>
                <a:solidFill>
                  <a:srgbClr val="800000"/>
                </a:solidFill>
                <a:latin typeface="Century Gothic" pitchFamily="34" charset="0"/>
              </a:defRPr>
            </a:lvl1pPr>
            <a:lvl2pPr marL="742950" indent="-285750">
              <a:defRPr>
                <a:solidFill>
                  <a:srgbClr val="800000"/>
                </a:solidFill>
                <a:latin typeface="Century Gothic" pitchFamily="34" charset="0"/>
              </a:defRPr>
            </a:lvl2pPr>
            <a:lvl3pPr marL="1143000" indent="-228600">
              <a:defRPr>
                <a:solidFill>
                  <a:srgbClr val="800000"/>
                </a:solidFill>
                <a:latin typeface="Century Gothic" pitchFamily="34" charset="0"/>
              </a:defRPr>
            </a:lvl3pPr>
            <a:lvl4pPr marL="1600200" indent="-228600">
              <a:defRPr>
                <a:solidFill>
                  <a:srgbClr val="800000"/>
                </a:solidFill>
                <a:latin typeface="Century Gothic" pitchFamily="34" charset="0"/>
              </a:defRPr>
            </a:lvl4pPr>
            <a:lvl5pPr marL="2057400" indent="-228600">
              <a:defRPr>
                <a:solidFill>
                  <a:srgbClr val="800000"/>
                </a:solidFill>
                <a:latin typeface="Century Gothic" pitchFamily="34" charset="0"/>
              </a:defRPr>
            </a:lvl5pPr>
            <a:lvl6pPr marL="2514600" indent="-228600" algn="ctr" eaLnBrk="0" fontAlgn="base" hangingPunct="0">
              <a:spcBef>
                <a:spcPct val="0"/>
              </a:spcBef>
              <a:spcAft>
                <a:spcPct val="0"/>
              </a:spcAft>
              <a:defRPr>
                <a:solidFill>
                  <a:srgbClr val="800000"/>
                </a:solidFill>
                <a:latin typeface="Century Gothic" pitchFamily="34" charset="0"/>
              </a:defRPr>
            </a:lvl6pPr>
            <a:lvl7pPr marL="2971800" indent="-228600" algn="ctr" eaLnBrk="0" fontAlgn="base" hangingPunct="0">
              <a:spcBef>
                <a:spcPct val="0"/>
              </a:spcBef>
              <a:spcAft>
                <a:spcPct val="0"/>
              </a:spcAft>
              <a:defRPr>
                <a:solidFill>
                  <a:srgbClr val="800000"/>
                </a:solidFill>
                <a:latin typeface="Century Gothic" pitchFamily="34" charset="0"/>
              </a:defRPr>
            </a:lvl7pPr>
            <a:lvl8pPr marL="3429000" indent="-228600" algn="ctr" eaLnBrk="0" fontAlgn="base" hangingPunct="0">
              <a:spcBef>
                <a:spcPct val="0"/>
              </a:spcBef>
              <a:spcAft>
                <a:spcPct val="0"/>
              </a:spcAft>
              <a:defRPr>
                <a:solidFill>
                  <a:srgbClr val="800000"/>
                </a:solidFill>
                <a:latin typeface="Century Gothic" pitchFamily="34" charset="0"/>
              </a:defRPr>
            </a:lvl8pPr>
            <a:lvl9pPr marL="3886200" indent="-228600" algn="ctr" eaLnBrk="0" fontAlgn="base" hangingPunct="0">
              <a:spcBef>
                <a:spcPct val="0"/>
              </a:spcBef>
              <a:spcAft>
                <a:spcPct val="0"/>
              </a:spcAft>
              <a:defRPr>
                <a:solidFill>
                  <a:srgbClr val="800000"/>
                </a:solidFill>
                <a:latin typeface="Century Gothic" pitchFamily="34" charset="0"/>
              </a:defRPr>
            </a:lvl9pPr>
          </a:lstStyle>
          <a:p>
            <a:pPr>
              <a:spcBef>
                <a:spcPct val="50000"/>
              </a:spcBef>
            </a:pPr>
            <a:r>
              <a:rPr lang="es-ES" sz="2000">
                <a:solidFill>
                  <a:schemeClr val="tx1"/>
                </a:solidFill>
              </a:rPr>
              <a:t>Evolución de la tasa de homicidios dolosos denunciados en Argentina</a:t>
            </a:r>
            <a:endParaRPr lang="es-ES_tradnl" sz="2000">
              <a:solidFill>
                <a:schemeClr val="tx1"/>
              </a:solidFill>
            </a:endParaRPr>
          </a:p>
        </p:txBody>
      </p:sp>
      <p:sp>
        <p:nvSpPr>
          <p:cNvPr id="8" name="7 Rectángulo"/>
          <p:cNvSpPr/>
          <p:nvPr/>
        </p:nvSpPr>
        <p:spPr>
          <a:xfrm>
            <a:off x="115441" y="268585"/>
            <a:ext cx="8928992" cy="63367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Text Box 13"/>
          <p:cNvSpPr txBox="1">
            <a:spLocks noChangeArrowheads="1"/>
          </p:cNvSpPr>
          <p:nvPr/>
        </p:nvSpPr>
        <p:spPr bwMode="auto">
          <a:xfrm>
            <a:off x="5724128" y="476672"/>
            <a:ext cx="2974478" cy="1015663"/>
          </a:xfrm>
          <a:prstGeom prst="rect">
            <a:avLst/>
          </a:prstGeom>
          <a:solidFill>
            <a:srgbClr val="FFFFFF"/>
          </a:solidFill>
          <a:ln w="9525">
            <a:solidFill>
              <a:schemeClr val="tx1"/>
            </a:solidFill>
            <a:miter lim="800000"/>
            <a:headEnd/>
            <a:tailEnd/>
          </a:ln>
        </p:spPr>
        <p:txBody>
          <a:bodyPr wrap="square">
            <a:spAutoFit/>
          </a:bodyPr>
          <a:lstStyle>
            <a:lvl1pPr>
              <a:defRPr>
                <a:solidFill>
                  <a:srgbClr val="800000"/>
                </a:solidFill>
                <a:latin typeface="Century Gothic" pitchFamily="34" charset="0"/>
              </a:defRPr>
            </a:lvl1pPr>
            <a:lvl2pPr marL="742950" indent="-285750">
              <a:defRPr>
                <a:solidFill>
                  <a:srgbClr val="800000"/>
                </a:solidFill>
                <a:latin typeface="Century Gothic" pitchFamily="34" charset="0"/>
              </a:defRPr>
            </a:lvl2pPr>
            <a:lvl3pPr marL="1143000" indent="-228600">
              <a:defRPr>
                <a:solidFill>
                  <a:srgbClr val="800000"/>
                </a:solidFill>
                <a:latin typeface="Century Gothic" pitchFamily="34" charset="0"/>
              </a:defRPr>
            </a:lvl3pPr>
            <a:lvl4pPr marL="1600200" indent="-228600">
              <a:defRPr>
                <a:solidFill>
                  <a:srgbClr val="800000"/>
                </a:solidFill>
                <a:latin typeface="Century Gothic" pitchFamily="34" charset="0"/>
              </a:defRPr>
            </a:lvl4pPr>
            <a:lvl5pPr marL="2057400" indent="-228600">
              <a:defRPr>
                <a:solidFill>
                  <a:srgbClr val="800000"/>
                </a:solidFill>
                <a:latin typeface="Century Gothic" pitchFamily="34" charset="0"/>
              </a:defRPr>
            </a:lvl5pPr>
            <a:lvl6pPr marL="2514600" indent="-228600" algn="ctr" eaLnBrk="0" fontAlgn="base" hangingPunct="0">
              <a:spcBef>
                <a:spcPct val="0"/>
              </a:spcBef>
              <a:spcAft>
                <a:spcPct val="0"/>
              </a:spcAft>
              <a:defRPr>
                <a:solidFill>
                  <a:srgbClr val="800000"/>
                </a:solidFill>
                <a:latin typeface="Century Gothic" pitchFamily="34" charset="0"/>
              </a:defRPr>
            </a:lvl6pPr>
            <a:lvl7pPr marL="2971800" indent="-228600" algn="ctr" eaLnBrk="0" fontAlgn="base" hangingPunct="0">
              <a:spcBef>
                <a:spcPct val="0"/>
              </a:spcBef>
              <a:spcAft>
                <a:spcPct val="0"/>
              </a:spcAft>
              <a:defRPr>
                <a:solidFill>
                  <a:srgbClr val="800000"/>
                </a:solidFill>
                <a:latin typeface="Century Gothic" pitchFamily="34" charset="0"/>
              </a:defRPr>
            </a:lvl7pPr>
            <a:lvl8pPr marL="3429000" indent="-228600" algn="ctr" eaLnBrk="0" fontAlgn="base" hangingPunct="0">
              <a:spcBef>
                <a:spcPct val="0"/>
              </a:spcBef>
              <a:spcAft>
                <a:spcPct val="0"/>
              </a:spcAft>
              <a:defRPr>
                <a:solidFill>
                  <a:srgbClr val="800000"/>
                </a:solidFill>
                <a:latin typeface="Century Gothic" pitchFamily="34" charset="0"/>
              </a:defRPr>
            </a:lvl8pPr>
            <a:lvl9pPr marL="3886200" indent="-228600" algn="ctr" eaLnBrk="0" fontAlgn="base" hangingPunct="0">
              <a:spcBef>
                <a:spcPct val="0"/>
              </a:spcBef>
              <a:spcAft>
                <a:spcPct val="0"/>
              </a:spcAft>
              <a:defRPr>
                <a:solidFill>
                  <a:srgbClr val="800000"/>
                </a:solidFill>
                <a:latin typeface="Century Gothic" pitchFamily="34" charset="0"/>
              </a:defRPr>
            </a:lvl9pPr>
          </a:lstStyle>
          <a:p>
            <a:pPr algn="ctr">
              <a:spcBef>
                <a:spcPct val="50000"/>
              </a:spcBef>
            </a:pPr>
            <a:r>
              <a:rPr lang="es-ES_tradnl" sz="2000" dirty="0" smtClean="0">
                <a:solidFill>
                  <a:schemeClr val="tx1"/>
                </a:solidFill>
                <a:latin typeface="Arial" pitchFamily="34" charset="0"/>
                <a:cs typeface="Arial" pitchFamily="34" charset="0"/>
              </a:rPr>
              <a:t>Grado de letalidad de las intervenciones de la Policía Bonaerense</a:t>
            </a:r>
            <a:endParaRPr lang="es-ES_tradnl" sz="2000" dirty="0">
              <a:solidFill>
                <a:schemeClr val="tx1"/>
              </a:solidFill>
              <a:latin typeface="Arial" pitchFamily="34" charset="0"/>
              <a:cs typeface="Arial" pitchFamily="34" charset="0"/>
            </a:endParaRPr>
          </a:p>
        </p:txBody>
      </p:sp>
      <p:sp>
        <p:nvSpPr>
          <p:cNvPr id="17" name="13 CuadroTexto"/>
          <p:cNvSpPr txBox="1">
            <a:spLocks noChangeArrowheads="1"/>
          </p:cNvSpPr>
          <p:nvPr/>
        </p:nvSpPr>
        <p:spPr bwMode="auto">
          <a:xfrm>
            <a:off x="4471456" y="4791913"/>
            <a:ext cx="4227150" cy="1615827"/>
          </a:xfrm>
          <a:prstGeom prst="rect">
            <a:avLst/>
          </a:prstGeom>
          <a:noFill/>
          <a:ln>
            <a:noFill/>
          </a:ln>
          <a:extLst/>
        </p:spPr>
        <p:txBody>
          <a:bodyPr wrap="square">
            <a:spAutoFit/>
          </a:bodyPr>
          <a:lstStyle>
            <a:lvl1pPr>
              <a:defRPr>
                <a:solidFill>
                  <a:srgbClr val="800000"/>
                </a:solidFill>
                <a:latin typeface="Century Gothic" pitchFamily="34" charset="0"/>
              </a:defRPr>
            </a:lvl1pPr>
            <a:lvl2pPr marL="742950" indent="-285750">
              <a:defRPr>
                <a:solidFill>
                  <a:srgbClr val="800000"/>
                </a:solidFill>
                <a:latin typeface="Century Gothic" pitchFamily="34" charset="0"/>
              </a:defRPr>
            </a:lvl2pPr>
            <a:lvl3pPr marL="1143000" indent="-228600">
              <a:defRPr>
                <a:solidFill>
                  <a:srgbClr val="800000"/>
                </a:solidFill>
                <a:latin typeface="Century Gothic" pitchFamily="34" charset="0"/>
              </a:defRPr>
            </a:lvl3pPr>
            <a:lvl4pPr marL="1600200" indent="-228600">
              <a:defRPr>
                <a:solidFill>
                  <a:srgbClr val="800000"/>
                </a:solidFill>
                <a:latin typeface="Century Gothic" pitchFamily="34" charset="0"/>
              </a:defRPr>
            </a:lvl4pPr>
            <a:lvl5pPr marL="2057400" indent="-228600">
              <a:defRPr>
                <a:solidFill>
                  <a:srgbClr val="800000"/>
                </a:solidFill>
                <a:latin typeface="Century Gothic" pitchFamily="34" charset="0"/>
              </a:defRPr>
            </a:lvl5pPr>
            <a:lvl6pPr marL="2514600" indent="-228600" algn="ctr" eaLnBrk="0" fontAlgn="base" hangingPunct="0">
              <a:spcBef>
                <a:spcPct val="0"/>
              </a:spcBef>
              <a:spcAft>
                <a:spcPct val="0"/>
              </a:spcAft>
              <a:defRPr>
                <a:solidFill>
                  <a:srgbClr val="800000"/>
                </a:solidFill>
                <a:latin typeface="Century Gothic" pitchFamily="34" charset="0"/>
              </a:defRPr>
            </a:lvl6pPr>
            <a:lvl7pPr marL="2971800" indent="-228600" algn="ctr" eaLnBrk="0" fontAlgn="base" hangingPunct="0">
              <a:spcBef>
                <a:spcPct val="0"/>
              </a:spcBef>
              <a:spcAft>
                <a:spcPct val="0"/>
              </a:spcAft>
              <a:defRPr>
                <a:solidFill>
                  <a:srgbClr val="800000"/>
                </a:solidFill>
                <a:latin typeface="Century Gothic" pitchFamily="34" charset="0"/>
              </a:defRPr>
            </a:lvl7pPr>
            <a:lvl8pPr marL="3429000" indent="-228600" algn="ctr" eaLnBrk="0" fontAlgn="base" hangingPunct="0">
              <a:spcBef>
                <a:spcPct val="0"/>
              </a:spcBef>
              <a:spcAft>
                <a:spcPct val="0"/>
              </a:spcAft>
              <a:defRPr>
                <a:solidFill>
                  <a:srgbClr val="800000"/>
                </a:solidFill>
                <a:latin typeface="Century Gothic" pitchFamily="34" charset="0"/>
              </a:defRPr>
            </a:lvl8pPr>
            <a:lvl9pPr marL="3886200" indent="-228600" algn="ctr" eaLnBrk="0" fontAlgn="base" hangingPunct="0">
              <a:spcBef>
                <a:spcPct val="0"/>
              </a:spcBef>
              <a:spcAft>
                <a:spcPct val="0"/>
              </a:spcAft>
              <a:defRPr>
                <a:solidFill>
                  <a:srgbClr val="800000"/>
                </a:solidFill>
                <a:latin typeface="Century Gothic" pitchFamily="34" charset="0"/>
              </a:defRPr>
            </a:lvl9pPr>
          </a:lstStyle>
          <a:p>
            <a:pPr algn="just">
              <a:spcBef>
                <a:spcPct val="50000"/>
              </a:spcBef>
              <a:defRPr/>
            </a:pPr>
            <a:r>
              <a:rPr lang="es-AR" sz="1100" dirty="0" smtClean="0">
                <a:solidFill>
                  <a:srgbClr val="000000"/>
                </a:solidFill>
                <a:latin typeface="Arial" pitchFamily="34" charset="0"/>
                <a:cs typeface="Arial" pitchFamily="34" charset="0"/>
              </a:rPr>
              <a:t>Fuente: Los datos para 1999 y 2005 fueron publicados por la Dirección General de Evaluación de Información para la Prevención del Delito, dependiente del Departamento de Análisis de Seguridad Institucional, Gobierno de la Provincia de Buenos Aires. Los datos correspondientes al año 2014 fueron difundidos a través de Balances sobre la declaración de Emergencia en Seguridad por el Gobierno de la Provincia de Buenos Aires. </a:t>
            </a:r>
            <a:r>
              <a:rPr lang="es-AR" sz="1100" dirty="0">
                <a:solidFill>
                  <a:srgbClr val="000000"/>
                </a:solidFill>
                <a:latin typeface="Arial" pitchFamily="34" charset="0"/>
                <a:cs typeface="Arial" pitchFamily="34" charset="0"/>
              </a:rPr>
              <a:t>Véase, entre ellos: http://www.lapoliticaonline.com/nota/82571/ [Consultado por última vez: 08-10-2014].</a:t>
            </a:r>
            <a:endParaRPr lang="es-AR" sz="1100" dirty="0" smtClean="0">
              <a:solidFill>
                <a:srgbClr val="000000"/>
              </a:solidFill>
              <a:latin typeface="Arial" pitchFamily="34" charset="0"/>
              <a:cs typeface="Arial" pitchFamily="34" charset="0"/>
            </a:endParaRPr>
          </a:p>
        </p:txBody>
      </p:sp>
      <p:sp>
        <p:nvSpPr>
          <p:cNvPr id="18" name="15 CuadroTexto"/>
          <p:cNvSpPr txBox="1">
            <a:spLocks noChangeArrowheads="1"/>
          </p:cNvSpPr>
          <p:nvPr/>
        </p:nvSpPr>
        <p:spPr bwMode="auto">
          <a:xfrm>
            <a:off x="4480301" y="1988840"/>
            <a:ext cx="4227151" cy="2400657"/>
          </a:xfrm>
          <a:prstGeom prst="rect">
            <a:avLst/>
          </a:prstGeom>
          <a:solidFill>
            <a:srgbClr val="FFFFFF"/>
          </a:solidFill>
          <a:ln w="9525">
            <a:noFill/>
            <a:miter lim="800000"/>
            <a:headEnd/>
            <a:tailEnd/>
          </a:ln>
        </p:spPr>
        <p:txBody>
          <a:bodyPr wrap="square">
            <a:spAutoFit/>
          </a:bodyPr>
          <a:lstStyle>
            <a:lvl1pPr>
              <a:defRPr>
                <a:solidFill>
                  <a:srgbClr val="800000"/>
                </a:solidFill>
                <a:latin typeface="Century Gothic" pitchFamily="34" charset="0"/>
              </a:defRPr>
            </a:lvl1pPr>
            <a:lvl2pPr marL="742950" indent="-285750">
              <a:defRPr>
                <a:solidFill>
                  <a:srgbClr val="800000"/>
                </a:solidFill>
                <a:latin typeface="Century Gothic" pitchFamily="34" charset="0"/>
              </a:defRPr>
            </a:lvl2pPr>
            <a:lvl3pPr marL="1143000" indent="-228600">
              <a:defRPr>
                <a:solidFill>
                  <a:srgbClr val="800000"/>
                </a:solidFill>
                <a:latin typeface="Century Gothic" pitchFamily="34" charset="0"/>
              </a:defRPr>
            </a:lvl3pPr>
            <a:lvl4pPr marL="1600200" indent="-228600">
              <a:defRPr>
                <a:solidFill>
                  <a:srgbClr val="800000"/>
                </a:solidFill>
                <a:latin typeface="Century Gothic" pitchFamily="34" charset="0"/>
              </a:defRPr>
            </a:lvl4pPr>
            <a:lvl5pPr marL="2057400" indent="-228600">
              <a:defRPr>
                <a:solidFill>
                  <a:srgbClr val="800000"/>
                </a:solidFill>
                <a:latin typeface="Century Gothic" pitchFamily="34" charset="0"/>
              </a:defRPr>
            </a:lvl5pPr>
            <a:lvl6pPr marL="2514600" indent="-228600" algn="ctr" eaLnBrk="0" fontAlgn="base" hangingPunct="0">
              <a:spcBef>
                <a:spcPct val="0"/>
              </a:spcBef>
              <a:spcAft>
                <a:spcPct val="0"/>
              </a:spcAft>
              <a:defRPr>
                <a:solidFill>
                  <a:srgbClr val="800000"/>
                </a:solidFill>
                <a:latin typeface="Century Gothic" pitchFamily="34" charset="0"/>
              </a:defRPr>
            </a:lvl6pPr>
            <a:lvl7pPr marL="2971800" indent="-228600" algn="ctr" eaLnBrk="0" fontAlgn="base" hangingPunct="0">
              <a:spcBef>
                <a:spcPct val="0"/>
              </a:spcBef>
              <a:spcAft>
                <a:spcPct val="0"/>
              </a:spcAft>
              <a:defRPr>
                <a:solidFill>
                  <a:srgbClr val="800000"/>
                </a:solidFill>
                <a:latin typeface="Century Gothic" pitchFamily="34" charset="0"/>
              </a:defRPr>
            </a:lvl7pPr>
            <a:lvl8pPr marL="3429000" indent="-228600" algn="ctr" eaLnBrk="0" fontAlgn="base" hangingPunct="0">
              <a:spcBef>
                <a:spcPct val="0"/>
              </a:spcBef>
              <a:spcAft>
                <a:spcPct val="0"/>
              </a:spcAft>
              <a:defRPr>
                <a:solidFill>
                  <a:srgbClr val="800000"/>
                </a:solidFill>
                <a:latin typeface="Century Gothic" pitchFamily="34" charset="0"/>
              </a:defRPr>
            </a:lvl8pPr>
            <a:lvl9pPr marL="3886200" indent="-228600" algn="ctr" eaLnBrk="0" fontAlgn="base" hangingPunct="0">
              <a:spcBef>
                <a:spcPct val="0"/>
              </a:spcBef>
              <a:spcAft>
                <a:spcPct val="0"/>
              </a:spcAft>
              <a:defRPr>
                <a:solidFill>
                  <a:srgbClr val="800000"/>
                </a:solidFill>
                <a:latin typeface="Century Gothic" pitchFamily="34" charset="0"/>
              </a:defRPr>
            </a:lvl9pPr>
          </a:lstStyle>
          <a:p>
            <a:pPr algn="just"/>
            <a:r>
              <a:rPr lang="es-AR" sz="1500" b="1" dirty="0"/>
              <a:t>Según datos oficiales,  a partir de </a:t>
            </a:r>
            <a:r>
              <a:rPr lang="es-AR" sz="1500" b="1" dirty="0" smtClean="0"/>
              <a:t>la emergencia de Seguridad </a:t>
            </a:r>
            <a:r>
              <a:rPr lang="es-AR" sz="1500" b="1" dirty="0"/>
              <a:t>hubo </a:t>
            </a:r>
            <a:r>
              <a:rPr lang="es-AR" sz="1500" b="1" dirty="0" smtClean="0"/>
              <a:t>1 </a:t>
            </a:r>
            <a:r>
              <a:rPr lang="es-AR" sz="1500" b="1" dirty="0"/>
              <a:t>civil muerto cada 5 enfrentamientos policiales con la Policía Bonaerense. Esto representa el doble de muertos que hubo en similares circunstancias hace 15 años, y el triple que hace 10 años. </a:t>
            </a:r>
            <a:endParaRPr lang="es-AR" sz="1500" b="1" dirty="0" smtClean="0"/>
          </a:p>
          <a:p>
            <a:pPr algn="just"/>
            <a:endParaRPr lang="es-AR" sz="1500" b="1" dirty="0"/>
          </a:p>
          <a:p>
            <a:pPr algn="just"/>
            <a:r>
              <a:rPr lang="es-AR" sz="1500" b="1" dirty="0" smtClean="0"/>
              <a:t>La cantidad de «abatidos» fue publicitada como indicador de éxito policial.</a:t>
            </a:r>
            <a:endParaRPr lang="es-AR" sz="1500" b="1" dirty="0"/>
          </a:p>
        </p:txBody>
      </p:sp>
      <p:pic>
        <p:nvPicPr>
          <p:cNvPr id="12" name="0 Imagen"/>
          <p:cNvPicPr/>
          <p:nvPr/>
        </p:nvPicPr>
        <p:blipFill>
          <a:blip r:embed="rId3">
            <a:extLst>
              <a:ext uri="{28A0092B-C50C-407E-A947-70E740481C1C}">
                <a14:useLocalDpi xmlns="" xmlns:a14="http://schemas.microsoft.com/office/drawing/2010/main" val="0"/>
              </a:ext>
            </a:extLst>
          </a:blip>
          <a:stretch>
            <a:fillRect/>
          </a:stretch>
        </p:blipFill>
        <p:spPr>
          <a:xfrm>
            <a:off x="194840" y="426040"/>
            <a:ext cx="4133850" cy="5981700"/>
          </a:xfrm>
          <a:prstGeom prst="rect">
            <a:avLst/>
          </a:prstGeom>
        </p:spPr>
      </p:pic>
    </p:spTree>
    <p:extLst>
      <p:ext uri="{BB962C8B-B14F-4D97-AF65-F5344CB8AC3E}">
        <p14:creationId xmlns="" xmlns:p14="http://schemas.microsoft.com/office/powerpoint/2010/main" val="3824350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preferRelativeResize="0">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59875" cy="687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122" name="Text Box 18"/>
          <p:cNvSpPr txBox="1">
            <a:spLocks noChangeArrowheads="1"/>
          </p:cNvSpPr>
          <p:nvPr/>
        </p:nvSpPr>
        <p:spPr bwMode="auto">
          <a:xfrm>
            <a:off x="2051720" y="548680"/>
            <a:ext cx="6768752" cy="615553"/>
          </a:xfrm>
          <a:prstGeom prst="rect">
            <a:avLst/>
          </a:prstGeom>
          <a:solidFill>
            <a:srgbClr val="FFFFFF"/>
          </a:solidFill>
          <a:ln w="9525">
            <a:noFill/>
            <a:miter lim="800000"/>
            <a:headEnd/>
            <a:tailEnd/>
          </a:ln>
        </p:spPr>
        <p:txBody>
          <a:bodyPr wrap="square">
            <a:spAutoFit/>
          </a:bodyPr>
          <a:lstStyle/>
          <a:p>
            <a:pPr algn="ctr">
              <a:spcBef>
                <a:spcPct val="50000"/>
              </a:spcBef>
            </a:pPr>
            <a:r>
              <a:rPr lang="es-ES" sz="1700" b="1" dirty="0">
                <a:solidFill>
                  <a:srgbClr val="800000"/>
                </a:solidFill>
                <a:latin typeface="Century Gothic" pitchFamily="34" charset="0"/>
              </a:rPr>
              <a:t>Civiles</a:t>
            </a:r>
            <a:r>
              <a:rPr lang="es-AR" sz="1700" b="1" dirty="0">
                <a:solidFill>
                  <a:srgbClr val="800000"/>
                </a:solidFill>
                <a:latin typeface="Century Gothic" pitchFamily="34" charset="0"/>
              </a:rPr>
              <a:t> muertos en hechos de violencia, según condición del </a:t>
            </a:r>
            <a:r>
              <a:rPr lang="es-AR" sz="1700" b="1" dirty="0" smtClean="0">
                <a:solidFill>
                  <a:srgbClr val="800000"/>
                </a:solidFill>
                <a:latin typeface="Century Gothic" pitchFamily="34" charset="0"/>
              </a:rPr>
              <a:t>policía. Región </a:t>
            </a:r>
            <a:r>
              <a:rPr lang="es-AR" sz="1700" b="1" dirty="0">
                <a:solidFill>
                  <a:srgbClr val="800000"/>
                </a:solidFill>
                <a:latin typeface="Century Gothic" pitchFamily="34" charset="0"/>
              </a:rPr>
              <a:t>Metropolitana de Buenos Aires, 2015.</a:t>
            </a:r>
          </a:p>
        </p:txBody>
      </p:sp>
      <p:sp>
        <p:nvSpPr>
          <p:cNvPr id="5145" name="Rectangle 12"/>
          <p:cNvSpPr>
            <a:spLocks noChangeArrowheads="1"/>
          </p:cNvSpPr>
          <p:nvPr/>
        </p:nvSpPr>
        <p:spPr bwMode="auto">
          <a:xfrm>
            <a:off x="0" y="0"/>
            <a:ext cx="9144000" cy="457200"/>
          </a:xfrm>
          <a:prstGeom prst="rect">
            <a:avLst/>
          </a:prstGeom>
          <a:noFill/>
          <a:ln w="9525" algn="ctr">
            <a:noFill/>
            <a:miter lim="800000"/>
            <a:headEnd/>
            <a:tailEnd/>
          </a:ln>
        </p:spPr>
        <p:txBody>
          <a:bodyPr wrap="none" anchor="ctr">
            <a:spAutoFit/>
          </a:bodyPr>
          <a:lstStyle/>
          <a:p>
            <a:endParaRPr lang="es-AR"/>
          </a:p>
        </p:txBody>
      </p:sp>
      <p:sp>
        <p:nvSpPr>
          <p:cNvPr id="35842" name="Text Box 2"/>
          <p:cNvSpPr txBox="1">
            <a:spLocks noChangeArrowheads="1"/>
          </p:cNvSpPr>
          <p:nvPr/>
        </p:nvSpPr>
        <p:spPr bwMode="auto">
          <a:xfrm>
            <a:off x="7440594" y="2564904"/>
            <a:ext cx="911906" cy="7386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AR" sz="1000" b="0" i="0" u="none" strike="noStrike" cap="none" normalizeH="0" baseline="0" dirty="0" smtClean="0">
              <a:ln>
                <a:noFill/>
              </a:ln>
              <a:solidFill>
                <a:srgbClr val="EEECE1"/>
              </a:solidFill>
              <a:effectLst/>
              <a:latin typeface="Calibri" pitchFamily="34" charset="0"/>
              <a:ea typeface="Times New Roman" pitchFamily="18" charset="0"/>
              <a:cs typeface="Arial" pitchFamily="34" charset="0"/>
            </a:endParaRPr>
          </a:p>
          <a:p>
            <a:pPr algn="l"/>
            <a:r>
              <a:rPr kumimoji="0" lang="es-AR"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(N= 31)</a:t>
            </a:r>
            <a:endParaRPr lang="es-AR" sz="16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sp>
        <p:nvSpPr>
          <p:cNvPr id="35845"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sp>
        <p:nvSpPr>
          <p:cNvPr id="35846" name="Rectangle 6"/>
          <p:cNvSpPr>
            <a:spLocks noChangeArrowheads="1"/>
          </p:cNvSpPr>
          <p:nvPr/>
        </p:nvSpPr>
        <p:spPr bwMode="auto">
          <a:xfrm>
            <a:off x="3504006" y="5589240"/>
            <a:ext cx="468052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s-AR" sz="1400" b="0" i="0" u="sng"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Fuente</a:t>
            </a:r>
            <a:r>
              <a:rPr kumimoji="0" lang="es-AR"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Base de hechos de violencia CELS.</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s-AR" sz="1400" b="0" i="0" u="sng"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Nota</a:t>
            </a:r>
            <a:r>
              <a:rPr kumimoji="0" lang="es-AR"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 Los datos están actualizados al </a:t>
            </a:r>
            <a:r>
              <a:rPr lang="es-AR" sz="1400" dirty="0" smtClean="0">
                <a:latin typeface="Arial Narrow" pitchFamily="34" charset="0"/>
                <a:ea typeface="Times New Roman" pitchFamily="18" charset="0"/>
                <a:cs typeface="Arial" pitchFamily="34" charset="0"/>
              </a:rPr>
              <a:t>30</a:t>
            </a:r>
            <a:r>
              <a:rPr kumimoji="0" lang="es-AR"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/09/2015.</a:t>
            </a:r>
          </a:p>
          <a:p>
            <a:pPr marL="0" marR="0" lvl="0" indent="0" defTabSz="914400" rtl="0" eaLnBrk="0" fontAlgn="base" latinLnBrk="0" hangingPunct="0">
              <a:lnSpc>
                <a:spcPct val="100000"/>
              </a:lnSpc>
              <a:spcBef>
                <a:spcPct val="0"/>
              </a:spcBef>
              <a:spcAft>
                <a:spcPct val="0"/>
              </a:spcAft>
              <a:buClrTx/>
              <a:buSzTx/>
              <a:buFontTx/>
              <a:buNone/>
              <a:tabLst/>
            </a:pPr>
            <a:r>
              <a:rPr kumimoji="0" lang="es-AR" sz="1400" b="0" i="0" u="none" strike="noStrike" cap="none" normalizeH="0" baseline="0" dirty="0" smtClean="0">
                <a:ln>
                  <a:noFill/>
                </a:ln>
                <a:solidFill>
                  <a:schemeClr val="tx1"/>
                </a:solidFill>
                <a:effectLst/>
                <a:latin typeface="Arial Narrow" pitchFamily="34" charset="0"/>
                <a:ea typeface="Times New Roman" pitchFamily="18" charset="0"/>
                <a:cs typeface="Arial" pitchFamily="34" charset="0"/>
              </a:rPr>
              <a:t>No se incluyen casos de los cuales no se disponen datos sobre condición del funcionario al momento del hecho.</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5" name="1 Gráfico"/>
          <p:cNvGraphicFramePr>
            <a:graphicFrameLocks/>
          </p:cNvGraphicFramePr>
          <p:nvPr>
            <p:extLst>
              <p:ext uri="{D42A27DB-BD31-4B8C-83A1-F6EECF244321}">
                <p14:modId xmlns="" xmlns:p14="http://schemas.microsoft.com/office/powerpoint/2010/main" val="3629561694"/>
              </p:ext>
            </p:extLst>
          </p:nvPr>
        </p:nvGraphicFramePr>
        <p:xfrm>
          <a:off x="2411760" y="1412776"/>
          <a:ext cx="6120680" cy="4176464"/>
        </p:xfrm>
        <a:graphic>
          <a:graphicData uri="http://schemas.openxmlformats.org/drawingml/2006/chart">
            <c:chart xmlns:c="http://schemas.openxmlformats.org/drawingml/2006/chart" xmlns:r="http://schemas.openxmlformats.org/officeDocument/2006/relationships" r:id="rId3"/>
          </a:graphicData>
        </a:graphic>
      </p:graphicFrame>
      <p:sp>
        <p:nvSpPr>
          <p:cNvPr id="22" name="21 Rectángulo"/>
          <p:cNvSpPr/>
          <p:nvPr/>
        </p:nvSpPr>
        <p:spPr>
          <a:xfrm>
            <a:off x="2483768" y="4005064"/>
            <a:ext cx="800219" cy="338554"/>
          </a:xfrm>
          <a:prstGeom prst="rect">
            <a:avLst/>
          </a:prstGeom>
        </p:spPr>
        <p:txBody>
          <a:bodyPr wrap="none">
            <a:spAutoFit/>
          </a:bodyPr>
          <a:lstStyle/>
          <a:p>
            <a:r>
              <a:rPr lang="es-AR" sz="1600" dirty="0" smtClean="0">
                <a:solidFill>
                  <a:schemeClr val="tx1"/>
                </a:solidFill>
                <a:latin typeface="Calibri" pitchFamily="34" charset="0"/>
                <a:ea typeface="Times New Roman" pitchFamily="18" charset="0"/>
                <a:cs typeface="Arial" pitchFamily="34" charset="0"/>
              </a:rPr>
              <a:t>(N= 60)</a:t>
            </a:r>
            <a:endParaRPr lang="es-AR" sz="1600" dirty="0"/>
          </a:p>
        </p:txBody>
      </p:sp>
    </p:spTree>
    <p:extLst>
      <p:ext uri="{BB962C8B-B14F-4D97-AF65-F5344CB8AC3E}">
        <p14:creationId xmlns="" xmlns:p14="http://schemas.microsoft.com/office/powerpoint/2010/main" val="4180479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4" name="Picture 2"/>
          <p:cNvPicPr preferRelativeResize="0">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875" y="-15875"/>
            <a:ext cx="9159875" cy="687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a:xfrm>
            <a:off x="2357422" y="642918"/>
            <a:ext cx="5946056" cy="1000132"/>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rgbClr val="FF3300"/>
                </a:solidFill>
                <a:latin typeface="Century Gothic" pitchFamily="34" charset="0"/>
              </a:rPr>
              <a:t>Políticas</a:t>
            </a:r>
            <a:r>
              <a:rPr lang="en-US" dirty="0" smtClean="0">
                <a:solidFill>
                  <a:srgbClr val="FF3300"/>
                </a:solidFill>
                <a:latin typeface="Century Gothic" pitchFamily="34" charset="0"/>
              </a:rPr>
              <a:t> de </a:t>
            </a:r>
            <a:r>
              <a:rPr lang="en-US" dirty="0" err="1" smtClean="0">
                <a:solidFill>
                  <a:srgbClr val="FF3300"/>
                </a:solidFill>
                <a:latin typeface="Century Gothic" pitchFamily="34" charset="0"/>
              </a:rPr>
              <a:t>Seguridad</a:t>
            </a:r>
            <a:r>
              <a:rPr lang="en-US" dirty="0" smtClean="0">
                <a:solidFill>
                  <a:srgbClr val="FF3300"/>
                </a:solidFill>
                <a:latin typeface="Century Gothic" pitchFamily="34" charset="0"/>
              </a:rPr>
              <a:t> en PBA</a:t>
            </a:r>
            <a:endParaRPr lang="es-ES_tradnl" dirty="0">
              <a:solidFill>
                <a:srgbClr val="FF3300"/>
              </a:solidFill>
              <a:latin typeface="Century Gothic" pitchFamily="34" charset="0"/>
            </a:endParaRPr>
          </a:p>
        </p:txBody>
      </p:sp>
      <p:sp>
        <p:nvSpPr>
          <p:cNvPr id="8" name="Rectangle 3"/>
          <p:cNvSpPr txBox="1">
            <a:spLocks noChangeArrowheads="1"/>
          </p:cNvSpPr>
          <p:nvPr/>
        </p:nvSpPr>
        <p:spPr>
          <a:xfrm>
            <a:off x="3563888" y="5543550"/>
            <a:ext cx="51181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lnSpc>
                <a:spcPct val="80000"/>
              </a:lnSpc>
              <a:buNone/>
            </a:pPr>
            <a:r>
              <a:rPr lang="es-ES_tradnl" sz="1800" dirty="0" smtClean="0">
                <a:latin typeface="Century Gothic" pitchFamily="34" charset="0"/>
              </a:rPr>
              <a:t>Centro de Estudios Legales y Sociales (CELS) </a:t>
            </a:r>
          </a:p>
          <a:p>
            <a:pPr marL="0" indent="0" algn="r">
              <a:lnSpc>
                <a:spcPct val="80000"/>
              </a:lnSpc>
              <a:buNone/>
            </a:pPr>
            <a:r>
              <a:rPr lang="es-ES_tradnl" sz="1600" dirty="0" smtClean="0">
                <a:latin typeface="Century Gothic" pitchFamily="34" charset="0"/>
              </a:rPr>
              <a:t>2015</a:t>
            </a:r>
            <a:endParaRPr lang="es-ES_tradnl" sz="1600" dirty="0">
              <a:latin typeface="Century Gothic" pitchFamily="34" charset="0"/>
            </a:endParaRPr>
          </a:p>
        </p:txBody>
      </p:sp>
      <p:sp>
        <p:nvSpPr>
          <p:cNvPr id="9" name="8 CuadroTexto"/>
          <p:cNvSpPr txBox="1"/>
          <p:nvPr/>
        </p:nvSpPr>
        <p:spPr>
          <a:xfrm>
            <a:off x="2214546" y="1785926"/>
            <a:ext cx="6500858" cy="3539430"/>
          </a:xfrm>
          <a:prstGeom prst="rect">
            <a:avLst/>
          </a:prstGeom>
          <a:noFill/>
        </p:spPr>
        <p:txBody>
          <a:bodyPr wrap="square" rtlCol="0">
            <a:spAutoFit/>
          </a:bodyPr>
          <a:lstStyle/>
          <a:p>
            <a:pPr>
              <a:buFont typeface="Arial" pitchFamily="34" charset="0"/>
              <a:buChar char="•"/>
            </a:pPr>
            <a:r>
              <a:rPr lang="es-AR" dirty="0" smtClean="0"/>
              <a:t> </a:t>
            </a:r>
            <a:r>
              <a:rPr lang="es-AR" sz="3200" dirty="0" smtClean="0"/>
              <a:t>DECLARACIÓN DE EMERGENCIA EN SEGURIDAD</a:t>
            </a:r>
          </a:p>
          <a:p>
            <a:pPr>
              <a:buFont typeface="Arial" pitchFamily="34" charset="0"/>
              <a:buChar char="•"/>
            </a:pPr>
            <a:endParaRPr lang="es-AR" sz="3200" dirty="0" smtClean="0"/>
          </a:p>
          <a:p>
            <a:pPr>
              <a:buFont typeface="Arial" pitchFamily="34" charset="0"/>
              <a:buChar char="•"/>
            </a:pPr>
            <a:r>
              <a:rPr lang="es-AR" sz="3200" dirty="0" smtClean="0"/>
              <a:t> </a:t>
            </a:r>
            <a:r>
              <a:rPr lang="es-AR" sz="3200" dirty="0" smtClean="0"/>
              <a:t>¿REFORMA POLICIAL? (TRANSPARENCIA, FORMACIÓN)</a:t>
            </a:r>
          </a:p>
          <a:p>
            <a:pPr>
              <a:buFont typeface="Arial" pitchFamily="34" charset="0"/>
              <a:buChar char="•"/>
            </a:pPr>
            <a:endParaRPr lang="es-AR" sz="3200" dirty="0" smtClean="0"/>
          </a:p>
          <a:p>
            <a:pPr>
              <a:buFont typeface="Arial" pitchFamily="34" charset="0"/>
              <a:buChar char="•"/>
            </a:pPr>
            <a:r>
              <a:rPr lang="es-AR" sz="3200" dirty="0" smtClean="0"/>
              <a:t> </a:t>
            </a:r>
            <a:r>
              <a:rPr lang="es-AR" sz="3200" dirty="0" smtClean="0"/>
              <a:t>ÉNFASIS EN NARCOTRÁFICO</a:t>
            </a:r>
            <a:endParaRPr lang="es-AR" sz="3200" dirty="0"/>
          </a:p>
        </p:txBody>
      </p:sp>
    </p:spTree>
    <p:extLst>
      <p:ext uri="{BB962C8B-B14F-4D97-AF65-F5344CB8AC3E}">
        <p14:creationId xmlns="" xmlns:p14="http://schemas.microsoft.com/office/powerpoint/2010/main" val="2557624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4" name="Picture 2"/>
          <p:cNvPicPr preferRelativeResize="0">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875" y="-15875"/>
            <a:ext cx="9159875" cy="687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a:xfrm>
            <a:off x="2357422" y="642918"/>
            <a:ext cx="5946056" cy="1000132"/>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rgbClr val="FF3300"/>
                </a:solidFill>
                <a:latin typeface="Century Gothic" pitchFamily="34" charset="0"/>
              </a:rPr>
              <a:t>Policía</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Bonaerense</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problemas</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estructurales</a:t>
            </a:r>
            <a:endParaRPr lang="es-ES_tradnl" dirty="0">
              <a:solidFill>
                <a:srgbClr val="FF3300"/>
              </a:solidFill>
              <a:latin typeface="Century Gothic" pitchFamily="34" charset="0"/>
            </a:endParaRPr>
          </a:p>
        </p:txBody>
      </p:sp>
      <p:sp>
        <p:nvSpPr>
          <p:cNvPr id="8" name="Rectangle 3"/>
          <p:cNvSpPr txBox="1">
            <a:spLocks noChangeArrowheads="1"/>
          </p:cNvSpPr>
          <p:nvPr/>
        </p:nvSpPr>
        <p:spPr>
          <a:xfrm>
            <a:off x="3563888" y="5543550"/>
            <a:ext cx="51181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lnSpc>
                <a:spcPct val="80000"/>
              </a:lnSpc>
              <a:buNone/>
            </a:pPr>
            <a:r>
              <a:rPr lang="es-ES_tradnl" sz="1800" dirty="0" smtClean="0">
                <a:latin typeface="Century Gothic" pitchFamily="34" charset="0"/>
              </a:rPr>
              <a:t>Centro de Estudios Legales y Sociales (CELS) </a:t>
            </a:r>
          </a:p>
          <a:p>
            <a:pPr marL="0" indent="0" algn="r">
              <a:lnSpc>
                <a:spcPct val="80000"/>
              </a:lnSpc>
              <a:buNone/>
            </a:pPr>
            <a:r>
              <a:rPr lang="es-ES_tradnl" sz="1600" dirty="0" smtClean="0">
                <a:latin typeface="Century Gothic" pitchFamily="34" charset="0"/>
              </a:rPr>
              <a:t>2015</a:t>
            </a:r>
            <a:endParaRPr lang="es-ES_tradnl" sz="1600" dirty="0">
              <a:latin typeface="Century Gothic" pitchFamily="34" charset="0"/>
            </a:endParaRPr>
          </a:p>
        </p:txBody>
      </p:sp>
      <p:sp>
        <p:nvSpPr>
          <p:cNvPr id="9" name="8 CuadroTexto"/>
          <p:cNvSpPr txBox="1"/>
          <p:nvPr/>
        </p:nvSpPr>
        <p:spPr>
          <a:xfrm>
            <a:off x="2214546" y="1785927"/>
            <a:ext cx="6500858" cy="3539430"/>
          </a:xfrm>
          <a:prstGeom prst="rect">
            <a:avLst/>
          </a:prstGeom>
          <a:noFill/>
        </p:spPr>
        <p:txBody>
          <a:bodyPr wrap="square" rtlCol="0">
            <a:spAutoFit/>
          </a:bodyPr>
          <a:lstStyle/>
          <a:p>
            <a:pPr>
              <a:buFont typeface="Arial" pitchFamily="34" charset="0"/>
              <a:buChar char="•"/>
            </a:pPr>
            <a:r>
              <a:rPr lang="es-AR" dirty="0" smtClean="0"/>
              <a:t> </a:t>
            </a:r>
            <a:r>
              <a:rPr lang="es-AR" sz="2800" dirty="0" smtClean="0"/>
              <a:t>DEBIL GOBIERNO POLITICO / AUSENCIA DE CONTROLES</a:t>
            </a:r>
          </a:p>
          <a:p>
            <a:pPr>
              <a:buFont typeface="Arial" pitchFamily="34" charset="0"/>
              <a:buChar char="•"/>
            </a:pPr>
            <a:endParaRPr lang="es-AR" sz="2800" dirty="0" smtClean="0"/>
          </a:p>
          <a:p>
            <a:pPr>
              <a:buFont typeface="Arial" pitchFamily="34" charset="0"/>
              <a:buChar char="•"/>
            </a:pPr>
            <a:r>
              <a:rPr lang="es-AR" sz="2800" dirty="0" smtClean="0"/>
              <a:t> </a:t>
            </a:r>
            <a:r>
              <a:rPr lang="es-AR" sz="2800" dirty="0" smtClean="0"/>
              <a:t>PATRONES VIOLENTOS</a:t>
            </a:r>
          </a:p>
          <a:p>
            <a:pPr>
              <a:buFont typeface="Arial" pitchFamily="34" charset="0"/>
              <a:buChar char="•"/>
            </a:pPr>
            <a:endParaRPr lang="es-AR" sz="2800" dirty="0" smtClean="0"/>
          </a:p>
          <a:p>
            <a:pPr>
              <a:buFont typeface="Arial" pitchFamily="34" charset="0"/>
              <a:buChar char="•"/>
            </a:pPr>
            <a:r>
              <a:rPr lang="es-AR" sz="2800" dirty="0" smtClean="0"/>
              <a:t> </a:t>
            </a:r>
            <a:r>
              <a:rPr lang="es-AR" sz="2800" dirty="0" smtClean="0"/>
              <a:t>CORRUPCIÓN</a:t>
            </a:r>
          </a:p>
          <a:p>
            <a:pPr>
              <a:buFont typeface="Arial" pitchFamily="34" charset="0"/>
              <a:buChar char="•"/>
            </a:pPr>
            <a:endParaRPr lang="es-AR" sz="2800" dirty="0" smtClean="0"/>
          </a:p>
          <a:p>
            <a:pPr>
              <a:buFont typeface="Arial" pitchFamily="34" charset="0"/>
              <a:buChar char="•"/>
            </a:pPr>
            <a:r>
              <a:rPr lang="es-AR" sz="2800" dirty="0" smtClean="0"/>
              <a:t> </a:t>
            </a:r>
            <a:r>
              <a:rPr lang="es-AR" sz="2800" dirty="0" smtClean="0"/>
              <a:t>MALA FORMACIÓN</a:t>
            </a:r>
            <a:endParaRPr lang="es-AR" sz="2800" dirty="0"/>
          </a:p>
        </p:txBody>
      </p:sp>
    </p:spTree>
    <p:extLst>
      <p:ext uri="{BB962C8B-B14F-4D97-AF65-F5344CB8AC3E}">
        <p14:creationId xmlns="" xmlns:p14="http://schemas.microsoft.com/office/powerpoint/2010/main" val="2557624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4" name="Picture 2"/>
          <p:cNvPicPr preferRelativeResize="0">
            <a:picLocks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5875"/>
            <a:ext cx="9159875" cy="687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a:xfrm>
            <a:off x="2357422" y="642918"/>
            <a:ext cx="5946056" cy="1000132"/>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rgbClr val="FF3300"/>
                </a:solidFill>
                <a:latin typeface="Century Gothic" pitchFamily="34" charset="0"/>
              </a:rPr>
              <a:t>Policía</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Bonaerense</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practicas</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problemáticas</a:t>
            </a:r>
            <a:endParaRPr lang="es-ES_tradnl" dirty="0">
              <a:solidFill>
                <a:srgbClr val="FF3300"/>
              </a:solidFill>
              <a:latin typeface="Century Gothic" pitchFamily="34" charset="0"/>
            </a:endParaRPr>
          </a:p>
        </p:txBody>
      </p:sp>
      <p:sp>
        <p:nvSpPr>
          <p:cNvPr id="8" name="Rectangle 3"/>
          <p:cNvSpPr txBox="1">
            <a:spLocks noChangeArrowheads="1"/>
          </p:cNvSpPr>
          <p:nvPr/>
        </p:nvSpPr>
        <p:spPr>
          <a:xfrm>
            <a:off x="3563888" y="5543550"/>
            <a:ext cx="5118100" cy="102872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lnSpc>
                <a:spcPct val="80000"/>
              </a:lnSpc>
              <a:buNone/>
            </a:pPr>
            <a:endParaRPr lang="es-ES_tradnl" sz="1800" dirty="0" smtClean="0">
              <a:latin typeface="Century Gothic" pitchFamily="34" charset="0"/>
            </a:endParaRPr>
          </a:p>
          <a:p>
            <a:pPr marL="0" indent="0" algn="r">
              <a:lnSpc>
                <a:spcPct val="80000"/>
              </a:lnSpc>
              <a:buNone/>
            </a:pPr>
            <a:endParaRPr lang="es-ES_tradnl" sz="1800" dirty="0" smtClean="0">
              <a:latin typeface="Century Gothic" pitchFamily="34" charset="0"/>
            </a:endParaRPr>
          </a:p>
          <a:p>
            <a:pPr marL="0" indent="0" algn="r">
              <a:lnSpc>
                <a:spcPct val="80000"/>
              </a:lnSpc>
              <a:buNone/>
            </a:pPr>
            <a:r>
              <a:rPr lang="es-ES_tradnl" sz="1800" dirty="0" smtClean="0">
                <a:latin typeface="Century Gothic" pitchFamily="34" charset="0"/>
              </a:rPr>
              <a:t>Centro </a:t>
            </a:r>
            <a:r>
              <a:rPr lang="es-ES_tradnl" sz="1800" dirty="0" smtClean="0">
                <a:latin typeface="Century Gothic" pitchFamily="34" charset="0"/>
              </a:rPr>
              <a:t>de Estudios Legales y Sociales (CELS) </a:t>
            </a:r>
          </a:p>
          <a:p>
            <a:pPr marL="0" indent="0" algn="r">
              <a:lnSpc>
                <a:spcPct val="80000"/>
              </a:lnSpc>
              <a:buNone/>
            </a:pPr>
            <a:r>
              <a:rPr lang="es-ES_tradnl" sz="1600" dirty="0" smtClean="0">
                <a:latin typeface="Century Gothic" pitchFamily="34" charset="0"/>
              </a:rPr>
              <a:t>2015</a:t>
            </a:r>
            <a:endParaRPr lang="es-ES_tradnl" sz="1600" dirty="0">
              <a:latin typeface="Century Gothic" pitchFamily="34" charset="0"/>
            </a:endParaRPr>
          </a:p>
        </p:txBody>
      </p:sp>
      <p:sp>
        <p:nvSpPr>
          <p:cNvPr id="9" name="8 CuadroTexto"/>
          <p:cNvSpPr txBox="1"/>
          <p:nvPr/>
        </p:nvSpPr>
        <p:spPr>
          <a:xfrm>
            <a:off x="2214546" y="1714488"/>
            <a:ext cx="6500858" cy="3903504"/>
          </a:xfrm>
          <a:prstGeom prst="rect">
            <a:avLst/>
          </a:prstGeom>
          <a:noFill/>
        </p:spPr>
        <p:txBody>
          <a:bodyPr wrap="square" rtlCol="0">
            <a:spAutoFit/>
          </a:bodyPr>
          <a:lstStyle/>
          <a:p>
            <a:pPr>
              <a:lnSpc>
                <a:spcPct val="150000"/>
              </a:lnSpc>
              <a:buFont typeface="Arial" pitchFamily="34" charset="0"/>
              <a:buChar char="•"/>
            </a:pPr>
            <a:r>
              <a:rPr lang="es-AR" sz="2800" dirty="0" smtClean="0"/>
              <a:t> </a:t>
            </a:r>
            <a:r>
              <a:rPr lang="es-AR" sz="2800" dirty="0" smtClean="0"/>
              <a:t>DETENCIONES / HOSTIGAMIENTO</a:t>
            </a:r>
          </a:p>
          <a:p>
            <a:pPr>
              <a:lnSpc>
                <a:spcPct val="150000"/>
              </a:lnSpc>
              <a:buFont typeface="Arial" pitchFamily="34" charset="0"/>
              <a:buChar char="•"/>
            </a:pPr>
            <a:r>
              <a:rPr lang="es-AR" sz="2800" dirty="0" smtClean="0"/>
              <a:t> CAUSAS ARMADAS</a:t>
            </a:r>
          </a:p>
          <a:p>
            <a:pPr>
              <a:lnSpc>
                <a:spcPct val="150000"/>
              </a:lnSpc>
              <a:buFont typeface="Arial" pitchFamily="34" charset="0"/>
              <a:buChar char="•"/>
            </a:pPr>
            <a:r>
              <a:rPr lang="es-AR" sz="2800" dirty="0" smtClean="0"/>
              <a:t> ALLANAMIENTOS ILEGALES / VIOLENTOS</a:t>
            </a:r>
          </a:p>
          <a:p>
            <a:pPr>
              <a:lnSpc>
                <a:spcPct val="150000"/>
              </a:lnSpc>
              <a:buFont typeface="Arial" pitchFamily="34" charset="0"/>
              <a:buChar char="•"/>
            </a:pPr>
            <a:r>
              <a:rPr lang="es-AR" sz="2800" dirty="0" smtClean="0"/>
              <a:t> USO IRRACIONAL DE LA FUERZA</a:t>
            </a:r>
          </a:p>
          <a:p>
            <a:pPr>
              <a:lnSpc>
                <a:spcPct val="150000"/>
              </a:lnSpc>
              <a:buFont typeface="Arial" pitchFamily="34" charset="0"/>
              <a:buChar char="•"/>
            </a:pPr>
            <a:r>
              <a:rPr lang="es-AR" sz="2800" dirty="0" smtClean="0"/>
              <a:t>REDES DE ILEGALIDAD</a:t>
            </a:r>
          </a:p>
          <a:p>
            <a:pPr>
              <a:lnSpc>
                <a:spcPct val="150000"/>
              </a:lnSpc>
              <a:buFont typeface="Arial" pitchFamily="34" charset="0"/>
              <a:buChar char="•"/>
            </a:pPr>
            <a:r>
              <a:rPr lang="es-AR" sz="2800" dirty="0" smtClean="0"/>
              <a:t>REPRESIÓN DE LA PROTESTA</a:t>
            </a:r>
            <a:endParaRPr lang="es-AR" sz="2800" dirty="0"/>
          </a:p>
        </p:txBody>
      </p:sp>
    </p:spTree>
    <p:extLst>
      <p:ext uri="{BB962C8B-B14F-4D97-AF65-F5344CB8AC3E}">
        <p14:creationId xmlns="" xmlns:p14="http://schemas.microsoft.com/office/powerpoint/2010/main" val="255762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6908"/>
          </a:xfrm>
        </p:spPr>
        <p:txBody>
          <a:bodyPr>
            <a:normAutofit fontScale="90000"/>
          </a:bodyPr>
          <a:lstStyle/>
          <a:p>
            <a:r>
              <a:rPr lang="en-US" dirty="0" smtClean="0">
                <a:solidFill>
                  <a:srgbClr val="FF3300"/>
                </a:solidFill>
                <a:latin typeface="Century Gothic" pitchFamily="34" charset="0"/>
              </a:rPr>
              <a:t/>
            </a:r>
            <a:br>
              <a:rPr lang="en-US" dirty="0" smtClean="0">
                <a:solidFill>
                  <a:srgbClr val="FF3300"/>
                </a:solidFill>
                <a:latin typeface="Century Gothic" pitchFamily="34" charset="0"/>
              </a:rPr>
            </a:br>
            <a:r>
              <a:rPr lang="en-US" dirty="0" err="1" smtClean="0">
                <a:solidFill>
                  <a:srgbClr val="FF3300"/>
                </a:solidFill>
                <a:latin typeface="Century Gothic" pitchFamily="34" charset="0"/>
              </a:rPr>
              <a:t>Estructura</a:t>
            </a:r>
            <a:r>
              <a:rPr lang="en-US" dirty="0" smtClean="0">
                <a:solidFill>
                  <a:srgbClr val="FF3300"/>
                </a:solidFill>
                <a:latin typeface="Century Gothic" pitchFamily="34" charset="0"/>
              </a:rPr>
              <a:t> de la </a:t>
            </a:r>
            <a:r>
              <a:rPr lang="en-US" dirty="0" err="1" smtClean="0">
                <a:solidFill>
                  <a:srgbClr val="FF3300"/>
                </a:solidFill>
                <a:latin typeface="Century Gothic" pitchFamily="34" charset="0"/>
              </a:rPr>
              <a:t>saturación</a:t>
            </a:r>
            <a:r>
              <a:rPr lang="en-US" dirty="0" smtClean="0">
                <a:solidFill>
                  <a:srgbClr val="FF3300"/>
                </a:solidFill>
                <a:latin typeface="Century Gothic" pitchFamily="34" charset="0"/>
              </a:rPr>
              <a:t> </a:t>
            </a:r>
            <a:r>
              <a:rPr lang="en-US" dirty="0" err="1" smtClean="0">
                <a:solidFill>
                  <a:srgbClr val="FF3300"/>
                </a:solidFill>
                <a:latin typeface="Century Gothic" pitchFamily="34" charset="0"/>
              </a:rPr>
              <a:t>policial</a:t>
            </a:r>
            <a:r>
              <a:rPr lang="en-US" dirty="0" smtClean="0">
                <a:solidFill>
                  <a:srgbClr val="FF3300"/>
                </a:solidFill>
                <a:latin typeface="Century Gothic" pitchFamily="34" charset="0"/>
              </a:rPr>
              <a:t> en PBA</a:t>
            </a:r>
            <a:r>
              <a:rPr lang="es-ES_tradnl" dirty="0" smtClean="0">
                <a:solidFill>
                  <a:srgbClr val="FF3300"/>
                </a:solidFill>
                <a:latin typeface="Century Gothic" pitchFamily="34" charset="0"/>
              </a:rPr>
              <a:t/>
            </a:r>
            <a:br>
              <a:rPr lang="es-ES_tradnl" dirty="0" smtClean="0">
                <a:solidFill>
                  <a:srgbClr val="FF3300"/>
                </a:solidFill>
                <a:latin typeface="Century Gothic" pitchFamily="34" charset="0"/>
              </a:rPr>
            </a:br>
            <a:endParaRPr lang="es-AR" dirty="0"/>
          </a:p>
        </p:txBody>
      </p:sp>
      <p:sp>
        <p:nvSpPr>
          <p:cNvPr id="3" name="2 Marcador de contenido"/>
          <p:cNvSpPr>
            <a:spLocks noGrp="1"/>
          </p:cNvSpPr>
          <p:nvPr>
            <p:ph idx="1"/>
          </p:nvPr>
        </p:nvSpPr>
        <p:spPr/>
        <p:txBody>
          <a:bodyPr>
            <a:normAutofit lnSpcReduction="10000"/>
          </a:bodyPr>
          <a:lstStyle/>
          <a:p>
            <a:pPr lvl="1">
              <a:buNone/>
            </a:pPr>
            <a:r>
              <a:rPr lang="es-AR" dirty="0" smtClean="0"/>
              <a:t>    MINISTERIO DE SEGURIDAD DE LA PROVINCIA</a:t>
            </a:r>
          </a:p>
          <a:p>
            <a:pPr lvl="1">
              <a:buNone/>
            </a:pPr>
            <a:endParaRPr lang="es-AR" dirty="0" smtClean="0"/>
          </a:p>
          <a:p>
            <a:pPr lvl="1">
              <a:buNone/>
            </a:pPr>
            <a:r>
              <a:rPr lang="es-AR" dirty="0" smtClean="0"/>
              <a:t>                      Jefe Policía Bonaerense</a:t>
            </a:r>
          </a:p>
          <a:p>
            <a:pPr lvl="1">
              <a:buNone/>
            </a:pPr>
            <a:endParaRPr lang="es-AR" dirty="0" smtClean="0"/>
          </a:p>
          <a:p>
            <a:pPr lvl="1">
              <a:buNone/>
            </a:pPr>
            <a:r>
              <a:rPr lang="es-AR" dirty="0" smtClean="0"/>
              <a:t>	</a:t>
            </a:r>
            <a:r>
              <a:rPr lang="es-AR" dirty="0" smtClean="0"/>
              <a:t>		 Coordinaciones Departamentales</a:t>
            </a:r>
          </a:p>
          <a:p>
            <a:pPr lvl="1">
              <a:buNone/>
            </a:pPr>
            <a:endParaRPr lang="es-AR" dirty="0" smtClean="0"/>
          </a:p>
          <a:p>
            <a:pPr lvl="1">
              <a:buNone/>
            </a:pPr>
            <a:r>
              <a:rPr lang="es-AR" dirty="0" smtClean="0"/>
              <a:t>Comisarios               Jefe CPC              Jefe Policía Local </a:t>
            </a:r>
          </a:p>
          <a:p>
            <a:pPr lvl="1">
              <a:buNone/>
            </a:pPr>
            <a:endParaRPr lang="es-AR" dirty="0" smtClean="0"/>
          </a:p>
          <a:p>
            <a:pPr lvl="1">
              <a:buNone/>
            </a:pPr>
            <a:r>
              <a:rPr lang="es-AR" dirty="0" smtClean="0"/>
              <a:t>Comisarías                  CPC                    Policía Local     </a:t>
            </a:r>
            <a:endParaRPr lang="es-AR" dirty="0"/>
          </a:p>
        </p:txBody>
      </p:sp>
      <p:cxnSp>
        <p:nvCxnSpPr>
          <p:cNvPr id="17" name="16 Conector recto de flecha"/>
          <p:cNvCxnSpPr/>
          <p:nvPr/>
        </p:nvCxnSpPr>
        <p:spPr>
          <a:xfrm rot="5400000" flipH="1" flipV="1">
            <a:off x="1464447" y="5036355"/>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rot="5400000" flipH="1" flipV="1">
            <a:off x="4036215" y="5036355"/>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rot="5400000" flipH="1" flipV="1">
            <a:off x="6929454" y="507207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flipV="1">
            <a:off x="2000232" y="3857628"/>
            <a:ext cx="178595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rot="5400000" flipH="1" flipV="1">
            <a:off x="4107653" y="4107661"/>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rot="10800000">
            <a:off x="6000760" y="3929066"/>
            <a:ext cx="1143008"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a:xfrm rot="5400000" flipH="1" flipV="1">
            <a:off x="6286512" y="3214686"/>
            <a:ext cx="242889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rot="5400000" flipH="1" flipV="1">
            <a:off x="4143372" y="321468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rot="5400000" flipH="1" flipV="1">
            <a:off x="4214810" y="228599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4287</TotalTime>
  <Words>496</Words>
  <Application>Microsoft Office PowerPoint</Application>
  <PresentationFormat>Presentación en pantalla (4:3)</PresentationFormat>
  <Paragraphs>121</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Diapositiva 1</vt:lpstr>
      <vt:lpstr>Diapositiva 2</vt:lpstr>
      <vt:lpstr>Diapositiva 3</vt:lpstr>
      <vt:lpstr>Diapositiva 4</vt:lpstr>
      <vt:lpstr>Diapositiva 5</vt:lpstr>
      <vt:lpstr>Diapositiva 6</vt:lpstr>
      <vt:lpstr>Diapositiva 7</vt:lpstr>
      <vt:lpstr>Diapositiva 8</vt:lpstr>
      <vt:lpstr> Estructura de la saturación policial en PBA </vt:lpstr>
      <vt:lpstr>Estructura de la saturación policial en PBA</vt:lpstr>
      <vt:lpstr>Estructura de la saturación policial en PBA</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Luti</dc:creator>
  <cp:lastModifiedBy>Manuel Tufro</cp:lastModifiedBy>
  <cp:revision>866</cp:revision>
  <dcterms:created xsi:type="dcterms:W3CDTF">2014-10-14T18:37:58Z</dcterms:created>
  <dcterms:modified xsi:type="dcterms:W3CDTF">2016-03-08T20:29:25Z</dcterms:modified>
</cp:coreProperties>
</file>