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7"/>
  </p:notesMasterIdLst>
  <p:handoutMasterIdLst>
    <p:handoutMasterId r:id="rId8"/>
  </p:handoutMasterIdLst>
  <p:sldIdLst>
    <p:sldId id="273" r:id="rId2"/>
    <p:sldId id="481" r:id="rId3"/>
    <p:sldId id="474" r:id="rId4"/>
    <p:sldId id="473" r:id="rId5"/>
    <p:sldId id="482" r:id="rId6"/>
  </p:sldIdLst>
  <p:sldSz cx="9144000" cy="6858000" type="screen4x3"/>
  <p:notesSz cx="6858000" cy="99472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ga Brosio" initials="MB" lastIdx="2" clrIdx="0"/>
  <p:cmAuthor id="1" name="marianelas" initials="ms" lastIdx="8" clrIdx="1"/>
  <p:cmAuthor id="2" name="diego" initials="d" lastIdx="5" clrIdx="2"/>
  <p:cmAuthor id="3" name="Leandro Mora Alfonsin" initials="LMA" lastIdx="2" clrIdx="3"/>
  <p:cmAuthor id="4" name="Diego Coatz" initials="DC" lastIdx="5" clrIdx="4"/>
  <p:cmAuthor id="5" name="Magalí Brosio" initials="MB" lastIdx="7" clrIdx="5">
    <p:extLst>
      <p:ext uri="{19B8F6BF-5375-455C-9EA6-DF929625EA0E}">
        <p15:presenceInfo xmlns:p15="http://schemas.microsoft.com/office/powerpoint/2012/main" userId="Magalí Bros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1" autoAdjust="0"/>
    <p:restoredTop sz="87971" autoAdjust="0"/>
  </p:normalViewPr>
  <p:slideViewPr>
    <p:cSldViewPr>
      <p:cViewPr varScale="1">
        <p:scale>
          <a:sx n="65" d="100"/>
          <a:sy n="65" d="100"/>
        </p:scale>
        <p:origin x="6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CEF998-91EF-49D0-917A-41F4F0EFB71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FCF2917E-B421-42DD-B1C7-FBE51A2EDB19}">
      <dgm:prSet phldrT="[Texto]"/>
      <dgm:spPr/>
      <dgm:t>
        <a:bodyPr/>
        <a:lstStyle/>
        <a:p>
          <a:r>
            <a:rPr lang="es-AR" b="1" dirty="0" smtClean="0"/>
            <a:t>Macro</a:t>
          </a:r>
          <a:endParaRPr lang="es-AR" b="1" dirty="0"/>
        </a:p>
      </dgm:t>
    </dgm:pt>
    <dgm:pt modelId="{70DBBD7A-DDF7-49C9-B387-97B0541978F6}" type="parTrans" cxnId="{166C0BB0-1BFF-4B3E-A584-D2B0C830500C}">
      <dgm:prSet/>
      <dgm:spPr/>
      <dgm:t>
        <a:bodyPr/>
        <a:lstStyle/>
        <a:p>
          <a:endParaRPr lang="es-AR"/>
        </a:p>
      </dgm:t>
    </dgm:pt>
    <dgm:pt modelId="{72006537-8F91-4712-BBA9-A0999207BA00}" type="sibTrans" cxnId="{166C0BB0-1BFF-4B3E-A584-D2B0C830500C}">
      <dgm:prSet/>
      <dgm:spPr/>
      <dgm:t>
        <a:bodyPr/>
        <a:lstStyle/>
        <a:p>
          <a:endParaRPr lang="es-AR"/>
        </a:p>
      </dgm:t>
    </dgm:pt>
    <dgm:pt modelId="{775FEB87-2177-4E7D-96A6-DC410074C24A}">
      <dgm:prSet phldrT="[Texto]"/>
      <dgm:spPr/>
      <dgm:t>
        <a:bodyPr/>
        <a:lstStyle/>
        <a:p>
          <a:r>
            <a:rPr lang="es-ES" b="1" dirty="0" smtClean="0">
              <a:latin typeface="Calibri" pitchFamily="34" charset="0"/>
            </a:rPr>
            <a:t>Medidas </a:t>
          </a:r>
          <a:r>
            <a:rPr lang="es-ES_tradnl" b="1" dirty="0" smtClean="0">
              <a:latin typeface="Calibri" pitchFamily="34" charset="0"/>
            </a:rPr>
            <a:t>de rápida implementación, gran impacto y bajo costo fiscal</a:t>
          </a:r>
          <a:endParaRPr lang="es-AR" b="1" dirty="0"/>
        </a:p>
      </dgm:t>
    </dgm:pt>
    <dgm:pt modelId="{24AB3243-C608-4823-818C-96F5B28376FC}" type="parTrans" cxnId="{91124E03-EFB6-4C84-BA47-469A5F58FE18}">
      <dgm:prSet/>
      <dgm:spPr/>
      <dgm:t>
        <a:bodyPr/>
        <a:lstStyle/>
        <a:p>
          <a:endParaRPr lang="es-AR"/>
        </a:p>
      </dgm:t>
    </dgm:pt>
    <dgm:pt modelId="{EAC56568-1018-4EAD-B284-13FC7834D755}" type="sibTrans" cxnId="{91124E03-EFB6-4C84-BA47-469A5F58FE18}">
      <dgm:prSet/>
      <dgm:spPr/>
      <dgm:t>
        <a:bodyPr/>
        <a:lstStyle/>
        <a:p>
          <a:endParaRPr lang="es-AR"/>
        </a:p>
      </dgm:t>
    </dgm:pt>
    <dgm:pt modelId="{4209E5F2-C706-42F5-8684-FD8A2F71819E}">
      <dgm:prSet phldrT="[Texto]"/>
      <dgm:spPr/>
      <dgm:t>
        <a:bodyPr/>
        <a:lstStyle/>
        <a:p>
          <a:r>
            <a:rPr lang="es-AR" b="1" dirty="0" smtClean="0">
              <a:solidFill>
                <a:schemeClr val="bg1"/>
              </a:solidFill>
            </a:rPr>
            <a:t>Políticas estructurales clave (corto plazo)</a:t>
          </a:r>
          <a:endParaRPr lang="es-AR" b="1" dirty="0">
            <a:solidFill>
              <a:schemeClr val="bg1"/>
            </a:solidFill>
          </a:endParaRPr>
        </a:p>
      </dgm:t>
    </dgm:pt>
    <dgm:pt modelId="{E60775D2-571A-4AB5-860A-A2EB730F9CB6}" type="parTrans" cxnId="{8441FE62-D101-4F86-9A3F-399C43F49CFA}">
      <dgm:prSet/>
      <dgm:spPr/>
      <dgm:t>
        <a:bodyPr/>
        <a:lstStyle/>
        <a:p>
          <a:endParaRPr lang="es-AR"/>
        </a:p>
      </dgm:t>
    </dgm:pt>
    <dgm:pt modelId="{28FEAD1E-9058-443B-8CF3-6777DD83A0DA}" type="sibTrans" cxnId="{8441FE62-D101-4F86-9A3F-399C43F49CFA}">
      <dgm:prSet/>
      <dgm:spPr/>
      <dgm:t>
        <a:bodyPr/>
        <a:lstStyle/>
        <a:p>
          <a:endParaRPr lang="es-AR"/>
        </a:p>
      </dgm:t>
    </dgm:pt>
    <dgm:pt modelId="{2E804064-A1D9-48FB-88AE-0B8917F5992E}">
      <dgm:prSet phldrT="[Texto]"/>
      <dgm:spPr/>
      <dgm:t>
        <a:bodyPr/>
        <a:lstStyle/>
        <a:p>
          <a:r>
            <a:rPr lang="es-AR" b="1" dirty="0" smtClean="0">
              <a:solidFill>
                <a:srgbClr val="FFFFFF"/>
              </a:solidFill>
            </a:rPr>
            <a:t>Políticas de estado de mediano plazo</a:t>
          </a:r>
          <a:endParaRPr lang="es-AR" b="1" dirty="0">
            <a:solidFill>
              <a:srgbClr val="FFFFFF"/>
            </a:solidFill>
          </a:endParaRPr>
        </a:p>
      </dgm:t>
    </dgm:pt>
    <dgm:pt modelId="{9EBF4B08-4304-48BA-B5E6-B61FE8F5FC47}" type="parTrans" cxnId="{10AE0DC4-5953-48C1-9A48-1025FB4391B6}">
      <dgm:prSet/>
      <dgm:spPr/>
      <dgm:t>
        <a:bodyPr/>
        <a:lstStyle/>
        <a:p>
          <a:endParaRPr lang="es-AR"/>
        </a:p>
      </dgm:t>
    </dgm:pt>
    <dgm:pt modelId="{3BE8D874-575F-4CCB-907B-23B428CEC3A6}" type="sibTrans" cxnId="{10AE0DC4-5953-48C1-9A48-1025FB4391B6}">
      <dgm:prSet/>
      <dgm:spPr/>
      <dgm:t>
        <a:bodyPr/>
        <a:lstStyle/>
        <a:p>
          <a:endParaRPr lang="es-AR"/>
        </a:p>
      </dgm:t>
    </dgm:pt>
    <dgm:pt modelId="{141B210E-DD8A-4444-BAF0-7AF9D8B9ED2C}" type="pres">
      <dgm:prSet presAssocID="{93CEF998-91EF-49D0-917A-41F4F0EFB71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  <dgm:pt modelId="{E1E0D6A5-8630-4BE6-8D1F-8800118E972D}" type="pres">
      <dgm:prSet presAssocID="{FCF2917E-B421-42DD-B1C7-FBE51A2EDB19}" presName="hierRoot1" presStyleCnt="0">
        <dgm:presLayoutVars>
          <dgm:hierBranch val="init"/>
        </dgm:presLayoutVars>
      </dgm:prSet>
      <dgm:spPr/>
    </dgm:pt>
    <dgm:pt modelId="{805943E3-0B66-4680-A63B-57DC7FFC269E}" type="pres">
      <dgm:prSet presAssocID="{FCF2917E-B421-42DD-B1C7-FBE51A2EDB19}" presName="rootComposite1" presStyleCnt="0"/>
      <dgm:spPr/>
    </dgm:pt>
    <dgm:pt modelId="{43787360-D760-43AE-8B59-E4E65895014C}" type="pres">
      <dgm:prSet presAssocID="{FCF2917E-B421-42DD-B1C7-FBE51A2EDB19}" presName="rootText1" presStyleLbl="node0" presStyleIdx="0" presStyleCnt="1" custScaleY="75697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52451235-C6E9-4971-AC59-083E194F501C}" type="pres">
      <dgm:prSet presAssocID="{FCF2917E-B421-42DD-B1C7-FBE51A2EDB19}" presName="rootConnector1" presStyleLbl="node1" presStyleIdx="0" presStyleCnt="0"/>
      <dgm:spPr/>
      <dgm:t>
        <a:bodyPr/>
        <a:lstStyle/>
        <a:p>
          <a:endParaRPr lang="es-AR"/>
        </a:p>
      </dgm:t>
    </dgm:pt>
    <dgm:pt modelId="{44D7CD35-FF0F-4FEE-A69A-C31D40ED65ED}" type="pres">
      <dgm:prSet presAssocID="{FCF2917E-B421-42DD-B1C7-FBE51A2EDB19}" presName="hierChild2" presStyleCnt="0"/>
      <dgm:spPr/>
    </dgm:pt>
    <dgm:pt modelId="{C4CED565-DEA1-4AE3-9163-3109B1EEF1CF}" type="pres">
      <dgm:prSet presAssocID="{24AB3243-C608-4823-818C-96F5B28376FC}" presName="Name37" presStyleLbl="parChTrans1D2" presStyleIdx="0" presStyleCnt="3"/>
      <dgm:spPr/>
      <dgm:t>
        <a:bodyPr/>
        <a:lstStyle/>
        <a:p>
          <a:endParaRPr lang="es-AR"/>
        </a:p>
      </dgm:t>
    </dgm:pt>
    <dgm:pt modelId="{134FDDBA-8DF3-4092-8A71-EB6A4A816A70}" type="pres">
      <dgm:prSet presAssocID="{775FEB87-2177-4E7D-96A6-DC410074C24A}" presName="hierRoot2" presStyleCnt="0">
        <dgm:presLayoutVars>
          <dgm:hierBranch val="init"/>
        </dgm:presLayoutVars>
      </dgm:prSet>
      <dgm:spPr/>
    </dgm:pt>
    <dgm:pt modelId="{D28207F9-2EF3-41C0-9358-C3D1C4270838}" type="pres">
      <dgm:prSet presAssocID="{775FEB87-2177-4E7D-96A6-DC410074C24A}" presName="rootComposite" presStyleCnt="0"/>
      <dgm:spPr/>
    </dgm:pt>
    <dgm:pt modelId="{89E8EA7E-B9BA-4FFB-B745-AF526AB6F2E3}" type="pres">
      <dgm:prSet presAssocID="{775FEB87-2177-4E7D-96A6-DC410074C24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865CDC78-F846-4D12-AE07-D7D28DF3EA11}" type="pres">
      <dgm:prSet presAssocID="{775FEB87-2177-4E7D-96A6-DC410074C24A}" presName="rootConnector" presStyleLbl="node2" presStyleIdx="0" presStyleCnt="3"/>
      <dgm:spPr/>
      <dgm:t>
        <a:bodyPr/>
        <a:lstStyle/>
        <a:p>
          <a:endParaRPr lang="es-AR"/>
        </a:p>
      </dgm:t>
    </dgm:pt>
    <dgm:pt modelId="{D2779C65-5F5A-4727-BD67-E38F85089ADA}" type="pres">
      <dgm:prSet presAssocID="{775FEB87-2177-4E7D-96A6-DC410074C24A}" presName="hierChild4" presStyleCnt="0"/>
      <dgm:spPr/>
    </dgm:pt>
    <dgm:pt modelId="{7EAB1C8E-CAC4-4748-AD19-A6E8289800AA}" type="pres">
      <dgm:prSet presAssocID="{775FEB87-2177-4E7D-96A6-DC410074C24A}" presName="hierChild5" presStyleCnt="0"/>
      <dgm:spPr/>
    </dgm:pt>
    <dgm:pt modelId="{00B1CAC3-0421-4949-86AA-DCCDDCDD2D81}" type="pres">
      <dgm:prSet presAssocID="{E60775D2-571A-4AB5-860A-A2EB730F9CB6}" presName="Name37" presStyleLbl="parChTrans1D2" presStyleIdx="1" presStyleCnt="3"/>
      <dgm:spPr/>
      <dgm:t>
        <a:bodyPr/>
        <a:lstStyle/>
        <a:p>
          <a:endParaRPr lang="es-AR"/>
        </a:p>
      </dgm:t>
    </dgm:pt>
    <dgm:pt modelId="{15586BAA-4F45-4962-A77D-474812231D54}" type="pres">
      <dgm:prSet presAssocID="{4209E5F2-C706-42F5-8684-FD8A2F71819E}" presName="hierRoot2" presStyleCnt="0">
        <dgm:presLayoutVars>
          <dgm:hierBranch val="init"/>
        </dgm:presLayoutVars>
      </dgm:prSet>
      <dgm:spPr/>
    </dgm:pt>
    <dgm:pt modelId="{9BC90972-64B9-40F7-A1BD-AD4A6BBF3AA9}" type="pres">
      <dgm:prSet presAssocID="{4209E5F2-C706-42F5-8684-FD8A2F71819E}" presName="rootComposite" presStyleCnt="0"/>
      <dgm:spPr/>
    </dgm:pt>
    <dgm:pt modelId="{3B1BE6A8-3696-48CB-8223-94A5F39CF2FA}" type="pres">
      <dgm:prSet presAssocID="{4209E5F2-C706-42F5-8684-FD8A2F71819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177D8FB0-319F-4CBD-B0F0-7E48C2A490D1}" type="pres">
      <dgm:prSet presAssocID="{4209E5F2-C706-42F5-8684-FD8A2F71819E}" presName="rootConnector" presStyleLbl="node2" presStyleIdx="1" presStyleCnt="3"/>
      <dgm:spPr/>
      <dgm:t>
        <a:bodyPr/>
        <a:lstStyle/>
        <a:p>
          <a:endParaRPr lang="es-AR"/>
        </a:p>
      </dgm:t>
    </dgm:pt>
    <dgm:pt modelId="{CB1EE9CC-3498-461C-B009-FD8EBA61124F}" type="pres">
      <dgm:prSet presAssocID="{4209E5F2-C706-42F5-8684-FD8A2F71819E}" presName="hierChild4" presStyleCnt="0"/>
      <dgm:spPr/>
    </dgm:pt>
    <dgm:pt modelId="{C057317B-0F0F-4E63-A174-807792CFD605}" type="pres">
      <dgm:prSet presAssocID="{4209E5F2-C706-42F5-8684-FD8A2F71819E}" presName="hierChild5" presStyleCnt="0"/>
      <dgm:spPr/>
    </dgm:pt>
    <dgm:pt modelId="{C662F0B0-F207-481A-A724-1F3938BBA85A}" type="pres">
      <dgm:prSet presAssocID="{9EBF4B08-4304-48BA-B5E6-B61FE8F5FC47}" presName="Name37" presStyleLbl="parChTrans1D2" presStyleIdx="2" presStyleCnt="3"/>
      <dgm:spPr/>
      <dgm:t>
        <a:bodyPr/>
        <a:lstStyle/>
        <a:p>
          <a:endParaRPr lang="es-AR"/>
        </a:p>
      </dgm:t>
    </dgm:pt>
    <dgm:pt modelId="{428ACE0A-1F85-44C2-8175-8DF7457B0D53}" type="pres">
      <dgm:prSet presAssocID="{2E804064-A1D9-48FB-88AE-0B8917F5992E}" presName="hierRoot2" presStyleCnt="0">
        <dgm:presLayoutVars>
          <dgm:hierBranch val="init"/>
        </dgm:presLayoutVars>
      </dgm:prSet>
      <dgm:spPr/>
    </dgm:pt>
    <dgm:pt modelId="{B213944C-B451-44EF-B0B1-2D20C2D24A5A}" type="pres">
      <dgm:prSet presAssocID="{2E804064-A1D9-48FB-88AE-0B8917F5992E}" presName="rootComposite" presStyleCnt="0"/>
      <dgm:spPr/>
    </dgm:pt>
    <dgm:pt modelId="{0F49AEF0-E53F-45D1-83FD-9F098FEF1007}" type="pres">
      <dgm:prSet presAssocID="{2E804064-A1D9-48FB-88AE-0B8917F5992E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F0B264D6-DF22-4101-9318-C439252F20AD}" type="pres">
      <dgm:prSet presAssocID="{2E804064-A1D9-48FB-88AE-0B8917F5992E}" presName="rootConnector" presStyleLbl="node2" presStyleIdx="2" presStyleCnt="3"/>
      <dgm:spPr/>
      <dgm:t>
        <a:bodyPr/>
        <a:lstStyle/>
        <a:p>
          <a:endParaRPr lang="es-AR"/>
        </a:p>
      </dgm:t>
    </dgm:pt>
    <dgm:pt modelId="{98845C59-76D2-4574-9CFB-D425539BAB19}" type="pres">
      <dgm:prSet presAssocID="{2E804064-A1D9-48FB-88AE-0B8917F5992E}" presName="hierChild4" presStyleCnt="0"/>
      <dgm:spPr/>
    </dgm:pt>
    <dgm:pt modelId="{6C2E1563-E7DE-4ADE-B0D2-68A8E3E294E8}" type="pres">
      <dgm:prSet presAssocID="{2E804064-A1D9-48FB-88AE-0B8917F5992E}" presName="hierChild5" presStyleCnt="0"/>
      <dgm:spPr/>
    </dgm:pt>
    <dgm:pt modelId="{F3477981-6B61-4CC6-916C-98998A5F476F}" type="pres">
      <dgm:prSet presAssocID="{FCF2917E-B421-42DD-B1C7-FBE51A2EDB19}" presName="hierChild3" presStyleCnt="0"/>
      <dgm:spPr/>
    </dgm:pt>
  </dgm:ptLst>
  <dgm:cxnLst>
    <dgm:cxn modelId="{179C32F0-3A11-4B6A-8EC0-15120A4DA6E6}" type="presOf" srcId="{775FEB87-2177-4E7D-96A6-DC410074C24A}" destId="{89E8EA7E-B9BA-4FFB-B745-AF526AB6F2E3}" srcOrd="0" destOrd="0" presId="urn:microsoft.com/office/officeart/2005/8/layout/orgChart1"/>
    <dgm:cxn modelId="{10AE0DC4-5953-48C1-9A48-1025FB4391B6}" srcId="{FCF2917E-B421-42DD-B1C7-FBE51A2EDB19}" destId="{2E804064-A1D9-48FB-88AE-0B8917F5992E}" srcOrd="2" destOrd="0" parTransId="{9EBF4B08-4304-48BA-B5E6-B61FE8F5FC47}" sibTransId="{3BE8D874-575F-4CCB-907B-23B428CEC3A6}"/>
    <dgm:cxn modelId="{9EC3C82E-EED9-4BFD-8D0A-FD15086C7B93}" type="presOf" srcId="{FCF2917E-B421-42DD-B1C7-FBE51A2EDB19}" destId="{43787360-D760-43AE-8B59-E4E65895014C}" srcOrd="0" destOrd="0" presId="urn:microsoft.com/office/officeart/2005/8/layout/orgChart1"/>
    <dgm:cxn modelId="{234C4E58-E6BD-4035-8702-573259DF8CE3}" type="presOf" srcId="{775FEB87-2177-4E7D-96A6-DC410074C24A}" destId="{865CDC78-F846-4D12-AE07-D7D28DF3EA11}" srcOrd="1" destOrd="0" presId="urn:microsoft.com/office/officeart/2005/8/layout/orgChart1"/>
    <dgm:cxn modelId="{35D4424C-9077-4081-A55A-02BD4D1D926D}" type="presOf" srcId="{FCF2917E-B421-42DD-B1C7-FBE51A2EDB19}" destId="{52451235-C6E9-4971-AC59-083E194F501C}" srcOrd="1" destOrd="0" presId="urn:microsoft.com/office/officeart/2005/8/layout/orgChart1"/>
    <dgm:cxn modelId="{22DD300A-5E3A-4F98-83AB-BDF52F417293}" type="presOf" srcId="{4209E5F2-C706-42F5-8684-FD8A2F71819E}" destId="{3B1BE6A8-3696-48CB-8223-94A5F39CF2FA}" srcOrd="0" destOrd="0" presId="urn:microsoft.com/office/officeart/2005/8/layout/orgChart1"/>
    <dgm:cxn modelId="{91124E03-EFB6-4C84-BA47-469A5F58FE18}" srcId="{FCF2917E-B421-42DD-B1C7-FBE51A2EDB19}" destId="{775FEB87-2177-4E7D-96A6-DC410074C24A}" srcOrd="0" destOrd="0" parTransId="{24AB3243-C608-4823-818C-96F5B28376FC}" sibTransId="{EAC56568-1018-4EAD-B284-13FC7834D755}"/>
    <dgm:cxn modelId="{8CFDDC9C-31D7-41A8-AE73-4FE206048175}" type="presOf" srcId="{93CEF998-91EF-49D0-917A-41F4F0EFB717}" destId="{141B210E-DD8A-4444-BAF0-7AF9D8B9ED2C}" srcOrd="0" destOrd="0" presId="urn:microsoft.com/office/officeart/2005/8/layout/orgChart1"/>
    <dgm:cxn modelId="{714D221F-0E62-403A-A72A-B29B6880C412}" type="presOf" srcId="{9EBF4B08-4304-48BA-B5E6-B61FE8F5FC47}" destId="{C662F0B0-F207-481A-A724-1F3938BBA85A}" srcOrd="0" destOrd="0" presId="urn:microsoft.com/office/officeart/2005/8/layout/orgChart1"/>
    <dgm:cxn modelId="{CBAADA2A-C04A-430A-B7AC-20D177918124}" type="presOf" srcId="{24AB3243-C608-4823-818C-96F5B28376FC}" destId="{C4CED565-DEA1-4AE3-9163-3109B1EEF1CF}" srcOrd="0" destOrd="0" presId="urn:microsoft.com/office/officeart/2005/8/layout/orgChart1"/>
    <dgm:cxn modelId="{166C0BB0-1BFF-4B3E-A584-D2B0C830500C}" srcId="{93CEF998-91EF-49D0-917A-41F4F0EFB717}" destId="{FCF2917E-B421-42DD-B1C7-FBE51A2EDB19}" srcOrd="0" destOrd="0" parTransId="{70DBBD7A-DDF7-49C9-B387-97B0541978F6}" sibTransId="{72006537-8F91-4712-BBA9-A0999207BA00}"/>
    <dgm:cxn modelId="{6C689B59-627A-4894-A12E-37FE3739757D}" type="presOf" srcId="{E60775D2-571A-4AB5-860A-A2EB730F9CB6}" destId="{00B1CAC3-0421-4949-86AA-DCCDDCDD2D81}" srcOrd="0" destOrd="0" presId="urn:microsoft.com/office/officeart/2005/8/layout/orgChart1"/>
    <dgm:cxn modelId="{41608857-3A0A-45C4-84D7-19155BF66BA5}" type="presOf" srcId="{2E804064-A1D9-48FB-88AE-0B8917F5992E}" destId="{0F49AEF0-E53F-45D1-83FD-9F098FEF1007}" srcOrd="0" destOrd="0" presId="urn:microsoft.com/office/officeart/2005/8/layout/orgChart1"/>
    <dgm:cxn modelId="{2929122E-4F96-4A15-B712-3A1A0E7DC9EB}" type="presOf" srcId="{2E804064-A1D9-48FB-88AE-0B8917F5992E}" destId="{F0B264D6-DF22-4101-9318-C439252F20AD}" srcOrd="1" destOrd="0" presId="urn:microsoft.com/office/officeart/2005/8/layout/orgChart1"/>
    <dgm:cxn modelId="{8441FE62-D101-4F86-9A3F-399C43F49CFA}" srcId="{FCF2917E-B421-42DD-B1C7-FBE51A2EDB19}" destId="{4209E5F2-C706-42F5-8684-FD8A2F71819E}" srcOrd="1" destOrd="0" parTransId="{E60775D2-571A-4AB5-860A-A2EB730F9CB6}" sibTransId="{28FEAD1E-9058-443B-8CF3-6777DD83A0DA}"/>
    <dgm:cxn modelId="{F694E0D5-2A88-4564-883A-5F52BAB95C05}" type="presOf" srcId="{4209E5F2-C706-42F5-8684-FD8A2F71819E}" destId="{177D8FB0-319F-4CBD-B0F0-7E48C2A490D1}" srcOrd="1" destOrd="0" presId="urn:microsoft.com/office/officeart/2005/8/layout/orgChart1"/>
    <dgm:cxn modelId="{62F5E9BF-A578-4CCC-8430-EC9FE6045D8B}" type="presParOf" srcId="{141B210E-DD8A-4444-BAF0-7AF9D8B9ED2C}" destId="{E1E0D6A5-8630-4BE6-8D1F-8800118E972D}" srcOrd="0" destOrd="0" presId="urn:microsoft.com/office/officeart/2005/8/layout/orgChart1"/>
    <dgm:cxn modelId="{A30A96A8-9CF7-4D92-84FF-FDC5FEDFD059}" type="presParOf" srcId="{E1E0D6A5-8630-4BE6-8D1F-8800118E972D}" destId="{805943E3-0B66-4680-A63B-57DC7FFC269E}" srcOrd="0" destOrd="0" presId="urn:microsoft.com/office/officeart/2005/8/layout/orgChart1"/>
    <dgm:cxn modelId="{D1FBAC18-3B7A-4A6D-9E0A-1A6CABE02E60}" type="presParOf" srcId="{805943E3-0B66-4680-A63B-57DC7FFC269E}" destId="{43787360-D760-43AE-8B59-E4E65895014C}" srcOrd="0" destOrd="0" presId="urn:microsoft.com/office/officeart/2005/8/layout/orgChart1"/>
    <dgm:cxn modelId="{97F27103-7611-4097-A993-51C1740C9922}" type="presParOf" srcId="{805943E3-0B66-4680-A63B-57DC7FFC269E}" destId="{52451235-C6E9-4971-AC59-083E194F501C}" srcOrd="1" destOrd="0" presId="urn:microsoft.com/office/officeart/2005/8/layout/orgChart1"/>
    <dgm:cxn modelId="{CD353745-5FA8-4638-9038-87DC99C33EDF}" type="presParOf" srcId="{E1E0D6A5-8630-4BE6-8D1F-8800118E972D}" destId="{44D7CD35-FF0F-4FEE-A69A-C31D40ED65ED}" srcOrd="1" destOrd="0" presId="urn:microsoft.com/office/officeart/2005/8/layout/orgChart1"/>
    <dgm:cxn modelId="{B3F3D656-CFD0-44CA-81FA-0D0A96FF0165}" type="presParOf" srcId="{44D7CD35-FF0F-4FEE-A69A-C31D40ED65ED}" destId="{C4CED565-DEA1-4AE3-9163-3109B1EEF1CF}" srcOrd="0" destOrd="0" presId="urn:microsoft.com/office/officeart/2005/8/layout/orgChart1"/>
    <dgm:cxn modelId="{24931BBB-DF35-464A-9C84-9EAC7C901FF4}" type="presParOf" srcId="{44D7CD35-FF0F-4FEE-A69A-C31D40ED65ED}" destId="{134FDDBA-8DF3-4092-8A71-EB6A4A816A70}" srcOrd="1" destOrd="0" presId="urn:microsoft.com/office/officeart/2005/8/layout/orgChart1"/>
    <dgm:cxn modelId="{3CDDDCC2-55C2-4D36-B3B5-4E500B06643F}" type="presParOf" srcId="{134FDDBA-8DF3-4092-8A71-EB6A4A816A70}" destId="{D28207F9-2EF3-41C0-9358-C3D1C4270838}" srcOrd="0" destOrd="0" presId="urn:microsoft.com/office/officeart/2005/8/layout/orgChart1"/>
    <dgm:cxn modelId="{D35F199A-4EBF-4217-BABE-2048B5143C3D}" type="presParOf" srcId="{D28207F9-2EF3-41C0-9358-C3D1C4270838}" destId="{89E8EA7E-B9BA-4FFB-B745-AF526AB6F2E3}" srcOrd="0" destOrd="0" presId="urn:microsoft.com/office/officeart/2005/8/layout/orgChart1"/>
    <dgm:cxn modelId="{A211171D-C9F4-4AAE-AEA2-5A10BC42FBFD}" type="presParOf" srcId="{D28207F9-2EF3-41C0-9358-C3D1C4270838}" destId="{865CDC78-F846-4D12-AE07-D7D28DF3EA11}" srcOrd="1" destOrd="0" presId="urn:microsoft.com/office/officeart/2005/8/layout/orgChart1"/>
    <dgm:cxn modelId="{32304D87-A7E7-48CC-A9BF-3D6E8C51B04D}" type="presParOf" srcId="{134FDDBA-8DF3-4092-8A71-EB6A4A816A70}" destId="{D2779C65-5F5A-4727-BD67-E38F85089ADA}" srcOrd="1" destOrd="0" presId="urn:microsoft.com/office/officeart/2005/8/layout/orgChart1"/>
    <dgm:cxn modelId="{BC919556-0E4F-4173-858C-BB0F5EF7FA48}" type="presParOf" srcId="{134FDDBA-8DF3-4092-8A71-EB6A4A816A70}" destId="{7EAB1C8E-CAC4-4748-AD19-A6E8289800AA}" srcOrd="2" destOrd="0" presId="urn:microsoft.com/office/officeart/2005/8/layout/orgChart1"/>
    <dgm:cxn modelId="{CD4F3B10-D6E5-41F9-8D79-49EB5F80BF41}" type="presParOf" srcId="{44D7CD35-FF0F-4FEE-A69A-C31D40ED65ED}" destId="{00B1CAC3-0421-4949-86AA-DCCDDCDD2D81}" srcOrd="2" destOrd="0" presId="urn:microsoft.com/office/officeart/2005/8/layout/orgChart1"/>
    <dgm:cxn modelId="{02B2B31B-3B43-4CC8-A271-2D4ACA98AE7E}" type="presParOf" srcId="{44D7CD35-FF0F-4FEE-A69A-C31D40ED65ED}" destId="{15586BAA-4F45-4962-A77D-474812231D54}" srcOrd="3" destOrd="0" presId="urn:microsoft.com/office/officeart/2005/8/layout/orgChart1"/>
    <dgm:cxn modelId="{A5ECF2B2-ED1F-4C84-93BE-B4BD9E466263}" type="presParOf" srcId="{15586BAA-4F45-4962-A77D-474812231D54}" destId="{9BC90972-64B9-40F7-A1BD-AD4A6BBF3AA9}" srcOrd="0" destOrd="0" presId="urn:microsoft.com/office/officeart/2005/8/layout/orgChart1"/>
    <dgm:cxn modelId="{5CCAF293-FBE8-47DC-BE2A-D762740425FE}" type="presParOf" srcId="{9BC90972-64B9-40F7-A1BD-AD4A6BBF3AA9}" destId="{3B1BE6A8-3696-48CB-8223-94A5F39CF2FA}" srcOrd="0" destOrd="0" presId="urn:microsoft.com/office/officeart/2005/8/layout/orgChart1"/>
    <dgm:cxn modelId="{08D60DAB-2EF8-452C-8CA8-1336EA890F58}" type="presParOf" srcId="{9BC90972-64B9-40F7-A1BD-AD4A6BBF3AA9}" destId="{177D8FB0-319F-4CBD-B0F0-7E48C2A490D1}" srcOrd="1" destOrd="0" presId="urn:microsoft.com/office/officeart/2005/8/layout/orgChart1"/>
    <dgm:cxn modelId="{BD2B6717-343B-4955-BB4A-C3C13A6F669D}" type="presParOf" srcId="{15586BAA-4F45-4962-A77D-474812231D54}" destId="{CB1EE9CC-3498-461C-B009-FD8EBA61124F}" srcOrd="1" destOrd="0" presId="urn:microsoft.com/office/officeart/2005/8/layout/orgChart1"/>
    <dgm:cxn modelId="{F8BFF276-BBAF-40A1-A3F2-AECCB493A430}" type="presParOf" srcId="{15586BAA-4F45-4962-A77D-474812231D54}" destId="{C057317B-0F0F-4E63-A174-807792CFD605}" srcOrd="2" destOrd="0" presId="urn:microsoft.com/office/officeart/2005/8/layout/orgChart1"/>
    <dgm:cxn modelId="{80489197-22F7-42EA-AE78-C08EF1A27DF1}" type="presParOf" srcId="{44D7CD35-FF0F-4FEE-A69A-C31D40ED65ED}" destId="{C662F0B0-F207-481A-A724-1F3938BBA85A}" srcOrd="4" destOrd="0" presId="urn:microsoft.com/office/officeart/2005/8/layout/orgChart1"/>
    <dgm:cxn modelId="{25AC277B-143C-41AB-B7BC-F4857D521F74}" type="presParOf" srcId="{44D7CD35-FF0F-4FEE-A69A-C31D40ED65ED}" destId="{428ACE0A-1F85-44C2-8175-8DF7457B0D53}" srcOrd="5" destOrd="0" presId="urn:microsoft.com/office/officeart/2005/8/layout/orgChart1"/>
    <dgm:cxn modelId="{E729C566-B773-47B2-87A6-8A427C2C84A7}" type="presParOf" srcId="{428ACE0A-1F85-44C2-8175-8DF7457B0D53}" destId="{B213944C-B451-44EF-B0B1-2D20C2D24A5A}" srcOrd="0" destOrd="0" presId="urn:microsoft.com/office/officeart/2005/8/layout/orgChart1"/>
    <dgm:cxn modelId="{06AA9BC5-BEF2-4C34-8867-5708F676C849}" type="presParOf" srcId="{B213944C-B451-44EF-B0B1-2D20C2D24A5A}" destId="{0F49AEF0-E53F-45D1-83FD-9F098FEF1007}" srcOrd="0" destOrd="0" presId="urn:microsoft.com/office/officeart/2005/8/layout/orgChart1"/>
    <dgm:cxn modelId="{8D304FF8-3C73-49B0-9B26-7607108ACD9B}" type="presParOf" srcId="{B213944C-B451-44EF-B0B1-2D20C2D24A5A}" destId="{F0B264D6-DF22-4101-9318-C439252F20AD}" srcOrd="1" destOrd="0" presId="urn:microsoft.com/office/officeart/2005/8/layout/orgChart1"/>
    <dgm:cxn modelId="{5567538B-50E7-41E4-8517-3A196A5F0715}" type="presParOf" srcId="{428ACE0A-1F85-44C2-8175-8DF7457B0D53}" destId="{98845C59-76D2-4574-9CFB-D425539BAB19}" srcOrd="1" destOrd="0" presId="urn:microsoft.com/office/officeart/2005/8/layout/orgChart1"/>
    <dgm:cxn modelId="{0971C1C8-401D-4EFB-8157-88906391002F}" type="presParOf" srcId="{428ACE0A-1F85-44C2-8175-8DF7457B0D53}" destId="{6C2E1563-E7DE-4ADE-B0D2-68A8E3E294E8}" srcOrd="2" destOrd="0" presId="urn:microsoft.com/office/officeart/2005/8/layout/orgChart1"/>
    <dgm:cxn modelId="{1C09C9DD-E3C9-4921-A229-4A64BFCC5F66}" type="presParOf" srcId="{E1E0D6A5-8630-4BE6-8D1F-8800118E972D}" destId="{F3477981-6B61-4CC6-916C-98998A5F476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D95222-8BB8-4F2D-A04F-B751C92111AD}" type="doc">
      <dgm:prSet loTypeId="urn:microsoft.com/office/officeart/2005/8/layout/vList2" loCatId="list" qsTypeId="urn:microsoft.com/office/officeart/2005/8/quickstyle/simple3" qsCatId="simple" csTypeId="urn:microsoft.com/office/officeart/2005/8/colors/colorful1#2" csCatId="colorful" phldr="1"/>
      <dgm:spPr/>
      <dgm:t>
        <a:bodyPr/>
        <a:lstStyle/>
        <a:p>
          <a:endParaRPr lang="es-AR"/>
        </a:p>
      </dgm:t>
    </dgm:pt>
    <dgm:pt modelId="{F8E1413A-14D2-4419-B476-1094BEA898F7}">
      <dgm:prSet/>
      <dgm:spPr/>
      <dgm:t>
        <a:bodyPr/>
        <a:lstStyle/>
        <a:p>
          <a:pPr rtl="0"/>
          <a:r>
            <a:rPr lang="es-AR" dirty="0" smtClean="0"/>
            <a:t>Actividad, financiamiento externo </a:t>
          </a:r>
          <a:endParaRPr lang="es-AR" dirty="0"/>
        </a:p>
      </dgm:t>
    </dgm:pt>
    <dgm:pt modelId="{22A7B461-E3F4-46A8-AE78-9B76DB2C11E4}" type="parTrans" cxnId="{C1CB0A6D-3411-4A0D-A7FE-2730064625FB}">
      <dgm:prSet/>
      <dgm:spPr/>
      <dgm:t>
        <a:bodyPr/>
        <a:lstStyle/>
        <a:p>
          <a:endParaRPr lang="es-AR"/>
        </a:p>
      </dgm:t>
    </dgm:pt>
    <dgm:pt modelId="{AA04DF24-7E47-4067-9DF5-2DB106AAA81A}" type="sibTrans" cxnId="{C1CB0A6D-3411-4A0D-A7FE-2730064625FB}">
      <dgm:prSet/>
      <dgm:spPr/>
      <dgm:t>
        <a:bodyPr/>
        <a:lstStyle/>
        <a:p>
          <a:endParaRPr lang="es-AR"/>
        </a:p>
      </dgm:t>
    </dgm:pt>
    <dgm:pt modelId="{9C4D066F-2649-4D7B-99F2-030D561353D8}">
      <dgm:prSet/>
      <dgm:spPr/>
      <dgm:t>
        <a:bodyPr/>
        <a:lstStyle/>
        <a:p>
          <a:pPr rtl="0"/>
          <a:r>
            <a:rPr lang="es-AR" dirty="0" smtClean="0"/>
            <a:t>Tipo de cambio, precios y salarios</a:t>
          </a:r>
          <a:endParaRPr lang="es-AR" dirty="0"/>
        </a:p>
      </dgm:t>
    </dgm:pt>
    <dgm:pt modelId="{D3B5E1D4-1C0A-42E6-B31C-1739F0F5FD17}" type="parTrans" cxnId="{BE713E9D-3090-47B6-90C0-91CFC400B8BD}">
      <dgm:prSet/>
      <dgm:spPr/>
      <dgm:t>
        <a:bodyPr/>
        <a:lstStyle/>
        <a:p>
          <a:endParaRPr lang="es-AR"/>
        </a:p>
      </dgm:t>
    </dgm:pt>
    <dgm:pt modelId="{5530E574-F317-4789-BAED-B54A53C2D67C}" type="sibTrans" cxnId="{BE713E9D-3090-47B6-90C0-91CFC400B8BD}">
      <dgm:prSet/>
      <dgm:spPr/>
      <dgm:t>
        <a:bodyPr/>
        <a:lstStyle/>
        <a:p>
          <a:endParaRPr lang="es-AR"/>
        </a:p>
      </dgm:t>
    </dgm:pt>
    <dgm:pt modelId="{29B2D1DF-D5C2-4559-930B-FD90B6C30289}">
      <dgm:prSet/>
      <dgm:spPr/>
      <dgm:t>
        <a:bodyPr/>
        <a:lstStyle/>
        <a:p>
          <a:pPr rtl="0"/>
          <a:r>
            <a:rPr lang="es-AR" dirty="0" smtClean="0"/>
            <a:t>Administración del comercio y subsidios </a:t>
          </a:r>
          <a:endParaRPr lang="es-AR" dirty="0"/>
        </a:p>
      </dgm:t>
    </dgm:pt>
    <dgm:pt modelId="{50611BDC-7D91-49CA-A051-526F38B0C3CF}" type="parTrans" cxnId="{B8F966B6-8CF7-424B-974E-49B9A758BD73}">
      <dgm:prSet/>
      <dgm:spPr/>
      <dgm:t>
        <a:bodyPr/>
        <a:lstStyle/>
        <a:p>
          <a:endParaRPr lang="es-AR"/>
        </a:p>
      </dgm:t>
    </dgm:pt>
    <dgm:pt modelId="{849E59E1-492A-4BB1-B323-BD66AB0B58D2}" type="sibTrans" cxnId="{B8F966B6-8CF7-424B-974E-49B9A758BD73}">
      <dgm:prSet/>
      <dgm:spPr/>
      <dgm:t>
        <a:bodyPr/>
        <a:lstStyle/>
        <a:p>
          <a:endParaRPr lang="es-AR"/>
        </a:p>
      </dgm:t>
    </dgm:pt>
    <dgm:pt modelId="{0F70D17A-04FA-4D78-9330-D1590B6A655C}" type="pres">
      <dgm:prSet presAssocID="{60D95222-8BB8-4F2D-A04F-B751C92111A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D9F28FBB-5C5A-4943-8074-0474878BC8A6}" type="pres">
      <dgm:prSet presAssocID="{F8E1413A-14D2-4419-B476-1094BEA898F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D084B0F-D1F0-49FB-9201-C1E2F7A44CCD}" type="pres">
      <dgm:prSet presAssocID="{AA04DF24-7E47-4067-9DF5-2DB106AAA81A}" presName="spacer" presStyleCnt="0"/>
      <dgm:spPr/>
      <dgm:t>
        <a:bodyPr/>
        <a:lstStyle/>
        <a:p>
          <a:endParaRPr lang="es-AR"/>
        </a:p>
      </dgm:t>
    </dgm:pt>
    <dgm:pt modelId="{FF5AD0BC-5EDF-4255-BD55-4481887D8F79}" type="pres">
      <dgm:prSet presAssocID="{9C4D066F-2649-4D7B-99F2-030D561353D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6DDD45E-D3BE-44F0-8ADF-3E95B7D753AD}" type="pres">
      <dgm:prSet presAssocID="{5530E574-F317-4789-BAED-B54A53C2D67C}" presName="spacer" presStyleCnt="0"/>
      <dgm:spPr/>
      <dgm:t>
        <a:bodyPr/>
        <a:lstStyle/>
        <a:p>
          <a:endParaRPr lang="es-AR"/>
        </a:p>
      </dgm:t>
    </dgm:pt>
    <dgm:pt modelId="{E40A7890-C689-46F6-B81F-4BD422FC6C43}" type="pres">
      <dgm:prSet presAssocID="{29B2D1DF-D5C2-4559-930B-FD90B6C3028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A8317BEE-2FF5-49C8-8F65-A2506C754951}" type="presOf" srcId="{F8E1413A-14D2-4419-B476-1094BEA898F7}" destId="{D9F28FBB-5C5A-4943-8074-0474878BC8A6}" srcOrd="0" destOrd="0" presId="urn:microsoft.com/office/officeart/2005/8/layout/vList2"/>
    <dgm:cxn modelId="{C1CB0A6D-3411-4A0D-A7FE-2730064625FB}" srcId="{60D95222-8BB8-4F2D-A04F-B751C92111AD}" destId="{F8E1413A-14D2-4419-B476-1094BEA898F7}" srcOrd="0" destOrd="0" parTransId="{22A7B461-E3F4-46A8-AE78-9B76DB2C11E4}" sibTransId="{AA04DF24-7E47-4067-9DF5-2DB106AAA81A}"/>
    <dgm:cxn modelId="{BE713E9D-3090-47B6-90C0-91CFC400B8BD}" srcId="{60D95222-8BB8-4F2D-A04F-B751C92111AD}" destId="{9C4D066F-2649-4D7B-99F2-030D561353D8}" srcOrd="1" destOrd="0" parTransId="{D3B5E1D4-1C0A-42E6-B31C-1739F0F5FD17}" sibTransId="{5530E574-F317-4789-BAED-B54A53C2D67C}"/>
    <dgm:cxn modelId="{B8F966B6-8CF7-424B-974E-49B9A758BD73}" srcId="{60D95222-8BB8-4F2D-A04F-B751C92111AD}" destId="{29B2D1DF-D5C2-4559-930B-FD90B6C30289}" srcOrd="2" destOrd="0" parTransId="{50611BDC-7D91-49CA-A051-526F38B0C3CF}" sibTransId="{849E59E1-492A-4BB1-B323-BD66AB0B58D2}"/>
    <dgm:cxn modelId="{F89466D3-5725-4AC5-85D9-F274BF568204}" type="presOf" srcId="{29B2D1DF-D5C2-4559-930B-FD90B6C30289}" destId="{E40A7890-C689-46F6-B81F-4BD422FC6C43}" srcOrd="0" destOrd="0" presId="urn:microsoft.com/office/officeart/2005/8/layout/vList2"/>
    <dgm:cxn modelId="{7F8388B7-8E51-41F3-8551-40857CD93FFC}" type="presOf" srcId="{9C4D066F-2649-4D7B-99F2-030D561353D8}" destId="{FF5AD0BC-5EDF-4255-BD55-4481887D8F79}" srcOrd="0" destOrd="0" presId="urn:microsoft.com/office/officeart/2005/8/layout/vList2"/>
    <dgm:cxn modelId="{78CC8B23-1644-4FD9-80D0-FFADCADDCF71}" type="presOf" srcId="{60D95222-8BB8-4F2D-A04F-B751C92111AD}" destId="{0F70D17A-04FA-4D78-9330-D1590B6A655C}" srcOrd="0" destOrd="0" presId="urn:microsoft.com/office/officeart/2005/8/layout/vList2"/>
    <dgm:cxn modelId="{AD3E164F-801D-4E35-9420-73321653DFBB}" type="presParOf" srcId="{0F70D17A-04FA-4D78-9330-D1590B6A655C}" destId="{D9F28FBB-5C5A-4943-8074-0474878BC8A6}" srcOrd="0" destOrd="0" presId="urn:microsoft.com/office/officeart/2005/8/layout/vList2"/>
    <dgm:cxn modelId="{0802A887-7EF6-46E8-9C1B-2BB2CCE86343}" type="presParOf" srcId="{0F70D17A-04FA-4D78-9330-D1590B6A655C}" destId="{DD084B0F-D1F0-49FB-9201-C1E2F7A44CCD}" srcOrd="1" destOrd="0" presId="urn:microsoft.com/office/officeart/2005/8/layout/vList2"/>
    <dgm:cxn modelId="{7EFED9BF-B032-402A-B464-6ABCD54A139D}" type="presParOf" srcId="{0F70D17A-04FA-4D78-9330-D1590B6A655C}" destId="{FF5AD0BC-5EDF-4255-BD55-4481887D8F79}" srcOrd="2" destOrd="0" presId="urn:microsoft.com/office/officeart/2005/8/layout/vList2"/>
    <dgm:cxn modelId="{F7440D83-383A-4E7E-8C95-6DC6DFF5CE32}" type="presParOf" srcId="{0F70D17A-04FA-4D78-9330-D1590B6A655C}" destId="{36DDD45E-D3BE-44F0-8ADF-3E95B7D753AD}" srcOrd="3" destOrd="0" presId="urn:microsoft.com/office/officeart/2005/8/layout/vList2"/>
    <dgm:cxn modelId="{7C02E328-F69E-4969-8CAC-09EE36D4DA45}" type="presParOf" srcId="{0F70D17A-04FA-4D78-9330-D1590B6A655C}" destId="{E40A7890-C689-46F6-B81F-4BD422FC6C4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s-AR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AC6A172D-EC6B-4167-A3A9-BB1DD4B390F6}" type="datetimeFigureOut">
              <a:rPr lang="es-AR" smtClean="0"/>
              <a:pPr/>
              <a:t>13/08/2015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DB88753E-B509-4FD4-9A1D-3B10F78E2D6D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09817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97363"/>
          </a:xfrm>
          <a:prstGeom prst="rect">
            <a:avLst/>
          </a:prstGeom>
        </p:spPr>
        <p:txBody>
          <a:bodyPr vert="horz" lIns="91401" tIns="45701" rIns="91401" bIns="45701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4" y="2"/>
            <a:ext cx="2971800" cy="497363"/>
          </a:xfrm>
          <a:prstGeom prst="rect">
            <a:avLst/>
          </a:prstGeom>
        </p:spPr>
        <p:txBody>
          <a:bodyPr vert="horz" lIns="91401" tIns="45701" rIns="91401" bIns="45701" rtlCol="0"/>
          <a:lstStyle>
            <a:lvl1pPr algn="r">
              <a:defRPr sz="1200"/>
            </a:lvl1pPr>
          </a:lstStyle>
          <a:p>
            <a:fld id="{BA4CE09B-B163-449E-A1A4-A3BA188B89E9}" type="datetimeFigureOut">
              <a:rPr lang="es-ES" smtClean="0"/>
              <a:pPr/>
              <a:t>13/08/2015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44538"/>
            <a:ext cx="4978400" cy="3733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1" tIns="45701" rIns="91401" bIns="45701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1" y="4724958"/>
            <a:ext cx="5486400" cy="4476274"/>
          </a:xfrm>
          <a:prstGeom prst="rect">
            <a:avLst/>
          </a:prstGeom>
        </p:spPr>
        <p:txBody>
          <a:bodyPr vert="horz" lIns="91401" tIns="45701" rIns="91401" bIns="45701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9448187"/>
            <a:ext cx="2971800" cy="497363"/>
          </a:xfrm>
          <a:prstGeom prst="rect">
            <a:avLst/>
          </a:prstGeom>
        </p:spPr>
        <p:txBody>
          <a:bodyPr vert="horz" lIns="91401" tIns="45701" rIns="91401" bIns="45701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4" y="9448187"/>
            <a:ext cx="2971800" cy="497363"/>
          </a:xfrm>
          <a:prstGeom prst="rect">
            <a:avLst/>
          </a:prstGeom>
        </p:spPr>
        <p:txBody>
          <a:bodyPr vert="horz" lIns="91401" tIns="45701" rIns="91401" bIns="45701" rtlCol="0" anchor="b"/>
          <a:lstStyle>
            <a:lvl1pPr algn="r">
              <a:defRPr sz="1200"/>
            </a:lvl1pPr>
          </a:lstStyle>
          <a:p>
            <a:fld id="{5F67F12F-667E-4D10-AA9E-5B7836F93B7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61705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8957CA-DDD1-4F4F-ACB5-D5212D46B8CD}" type="slidenum">
              <a:rPr lang="es-ES" smtClean="0"/>
              <a:pPr>
                <a:defRPr/>
              </a:pPr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6313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498BB-CF93-4BB8-859E-F8420334EEC6}" type="datetimeFigureOut">
              <a:rPr lang="es-ES" smtClean="0"/>
              <a:pPr/>
              <a:t>13/08/2015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EA60F-45EF-4C20-91A7-0D7A637265C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498BB-CF93-4BB8-859E-F8420334EEC6}" type="datetimeFigureOut">
              <a:rPr lang="es-ES" smtClean="0"/>
              <a:pPr/>
              <a:t>13/08/2015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EA60F-45EF-4C20-91A7-0D7A637265C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498BB-CF93-4BB8-859E-F8420334EEC6}" type="datetimeFigureOut">
              <a:rPr lang="es-ES" smtClean="0"/>
              <a:pPr/>
              <a:t>13/08/2015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EA60F-45EF-4C20-91A7-0D7A637265C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498BB-CF93-4BB8-859E-F8420334EEC6}" type="datetimeFigureOut">
              <a:rPr lang="es-ES" smtClean="0"/>
              <a:pPr/>
              <a:t>13/08/2015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EA60F-45EF-4C20-91A7-0D7A637265C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498BB-CF93-4BB8-859E-F8420334EEC6}" type="datetimeFigureOut">
              <a:rPr lang="es-ES" smtClean="0"/>
              <a:pPr/>
              <a:t>13/08/2015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EA60F-45EF-4C20-91A7-0D7A637265C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498BB-CF93-4BB8-859E-F8420334EEC6}" type="datetimeFigureOut">
              <a:rPr lang="es-ES" smtClean="0"/>
              <a:pPr/>
              <a:t>13/08/2015</a:t>
            </a:fld>
            <a:endParaRPr lang="es-E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EA60F-45EF-4C20-91A7-0D7A637265C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498BB-CF93-4BB8-859E-F8420334EEC6}" type="datetimeFigureOut">
              <a:rPr lang="es-ES" smtClean="0"/>
              <a:pPr/>
              <a:t>13/08/2015</a:t>
            </a:fld>
            <a:endParaRPr lang="es-E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EA60F-45EF-4C20-91A7-0D7A637265C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498BB-CF93-4BB8-859E-F8420334EEC6}" type="datetimeFigureOut">
              <a:rPr lang="es-ES" smtClean="0"/>
              <a:pPr/>
              <a:t>13/08/2015</a:t>
            </a:fld>
            <a:endParaRPr lang="es-E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EA60F-45EF-4C20-91A7-0D7A637265C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498BB-CF93-4BB8-859E-F8420334EEC6}" type="datetimeFigureOut">
              <a:rPr lang="es-ES" smtClean="0"/>
              <a:pPr/>
              <a:t>13/08/2015</a:t>
            </a:fld>
            <a:endParaRPr lang="es-E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EA60F-45EF-4C20-91A7-0D7A637265C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498BB-CF93-4BB8-859E-F8420334EEC6}" type="datetimeFigureOut">
              <a:rPr lang="es-ES" smtClean="0"/>
              <a:pPr/>
              <a:t>13/08/2015</a:t>
            </a:fld>
            <a:endParaRPr lang="es-E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EA60F-45EF-4C20-91A7-0D7A637265C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3498BB-CF93-4BB8-859E-F8420334EEC6}" type="datetimeFigureOut">
              <a:rPr lang="es-ES" smtClean="0"/>
              <a:pPr/>
              <a:t>13/08/2015</a:t>
            </a:fld>
            <a:endParaRPr lang="es-E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EA60F-45EF-4C20-91A7-0D7A637265C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110" charset="0"/>
              </a:defRPr>
            </a:lvl1pPr>
          </a:lstStyle>
          <a:p>
            <a:fld id="{493498BB-CF93-4BB8-859E-F8420334EEC6}" type="datetimeFigureOut">
              <a:rPr lang="es-ES" smtClean="0"/>
              <a:pPr/>
              <a:t>13/08/2015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110" charset="0"/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10" charset="0"/>
              </a:defRPr>
            </a:lvl1pPr>
          </a:lstStyle>
          <a:p>
            <a:fld id="{730EA60F-45EF-4C20-91A7-0D7A637265C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4590" y="-180372"/>
            <a:ext cx="9178590" cy="7038372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0" y="1417419"/>
            <a:ext cx="91440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bg1"/>
                </a:solidFill>
              </a:rPr>
              <a:t>IV Seminario sobre Economía Informal en Argentina. Políticas para la formalización laboral</a:t>
            </a:r>
          </a:p>
          <a:p>
            <a:pPr algn="ctr"/>
            <a:endParaRPr lang="es-ES" sz="2800" b="1" dirty="0" smtClean="0">
              <a:solidFill>
                <a:schemeClr val="bg1"/>
              </a:solidFill>
            </a:endParaRPr>
          </a:p>
          <a:p>
            <a:pPr algn="ctr"/>
            <a:r>
              <a:rPr lang="es-ES" sz="2800" b="1" dirty="0" smtClean="0">
                <a:solidFill>
                  <a:schemeClr val="bg1"/>
                </a:solidFill>
              </a:rPr>
              <a:t>Panel: Informalidad, Pobreza y Protección Social</a:t>
            </a:r>
          </a:p>
          <a:p>
            <a:endParaRPr lang="es-ES" sz="3600" b="1" dirty="0" smtClean="0">
              <a:solidFill>
                <a:schemeClr val="bg1"/>
              </a:solidFill>
            </a:endParaRPr>
          </a:p>
          <a:p>
            <a:pPr algn="ctr"/>
            <a:r>
              <a:rPr lang="es-ES" sz="1600" b="1" dirty="0" smtClean="0">
                <a:solidFill>
                  <a:schemeClr val="bg1"/>
                </a:solidFill>
              </a:rPr>
              <a:t>					13 de Agosto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 txBox="1">
            <a:spLocks/>
          </p:cNvSpPr>
          <p:nvPr/>
        </p:nvSpPr>
        <p:spPr bwMode="auto">
          <a:xfrm>
            <a:off x="0" y="770243"/>
            <a:ext cx="9252520" cy="649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s-ES" sz="2200" b="1" dirty="0" smtClean="0">
                <a:latin typeface="+mj-lt"/>
              </a:rPr>
              <a:t>La </a:t>
            </a:r>
            <a:r>
              <a:rPr lang="es-ES" sz="2200" b="1" dirty="0">
                <a:latin typeface="+mj-lt"/>
              </a:rPr>
              <a:t>evolución del PBI industrial per cápita muestra que Argentina recién en 2011 recuperó los niveles de 1974 a pesar del crecimiento de los últimos años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772816"/>
            <a:ext cx="7565887" cy="4891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60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4 Título"/>
          <p:cNvSpPr txBox="1">
            <a:spLocks/>
          </p:cNvSpPr>
          <p:nvPr/>
        </p:nvSpPr>
        <p:spPr bwMode="auto">
          <a:xfrm>
            <a:off x="3332" y="734380"/>
            <a:ext cx="9144000" cy="649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200" b="1" dirty="0" smtClean="0">
                <a:ea typeface="+mj-ea"/>
                <a:cs typeface="+mj-cs"/>
              </a:rPr>
              <a:t>El empleo industrial mostró un gran crecimiento hasta 2008 y luego moderado, aunque creciente</a:t>
            </a:r>
            <a:endParaRPr lang="es-ES" sz="2200" b="1" dirty="0">
              <a:ea typeface="+mj-ea"/>
              <a:cs typeface="+mj-cs"/>
            </a:endParaRPr>
          </a:p>
          <a:p>
            <a:pPr algn="just">
              <a:defRPr/>
            </a:pPr>
            <a:endParaRPr lang="es-ES" sz="2200" b="1" dirty="0">
              <a:latin typeface="+mj-lt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B8098-7336-41E7-9A38-EF91E6C3472D}" type="slidenum">
              <a:rPr lang="es-ES" smtClean="0"/>
              <a:pPr/>
              <a:t>3</a:t>
            </a:fld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409911"/>
            <a:ext cx="7920000" cy="5129002"/>
          </a:xfrm>
          <a:prstGeom prst="rect">
            <a:avLst/>
          </a:prstGeom>
        </p:spPr>
      </p:pic>
      <p:cxnSp>
        <p:nvCxnSpPr>
          <p:cNvPr id="8" name="Conector recto de flecha 7"/>
          <p:cNvCxnSpPr/>
          <p:nvPr/>
        </p:nvCxnSpPr>
        <p:spPr>
          <a:xfrm>
            <a:off x="2195736" y="3068960"/>
            <a:ext cx="1008112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2303748" y="275725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0000"/>
                </a:solidFill>
              </a:rPr>
              <a:t>-23%</a:t>
            </a:r>
            <a:endParaRPr lang="es-AR" dirty="0">
              <a:solidFill>
                <a:srgbClr val="FF0000"/>
              </a:solidFill>
            </a:endParaRPr>
          </a:p>
        </p:txBody>
      </p:sp>
      <p:cxnSp>
        <p:nvCxnSpPr>
          <p:cNvPr id="10" name="Conector recto de flecha 9"/>
          <p:cNvCxnSpPr/>
          <p:nvPr/>
        </p:nvCxnSpPr>
        <p:spPr>
          <a:xfrm flipV="1">
            <a:off x="3419432" y="2420888"/>
            <a:ext cx="2016664" cy="1080120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4031500" y="257957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00B050"/>
                </a:solidFill>
              </a:rPr>
              <a:t>+63%</a:t>
            </a:r>
            <a:endParaRPr lang="es-AR" dirty="0">
              <a:solidFill>
                <a:srgbClr val="00B050"/>
              </a:solidFill>
            </a:endParaRPr>
          </a:p>
        </p:txBody>
      </p:sp>
      <p:cxnSp>
        <p:nvCxnSpPr>
          <p:cNvPr id="17" name="Conector recto de flecha 16"/>
          <p:cNvCxnSpPr/>
          <p:nvPr/>
        </p:nvCxnSpPr>
        <p:spPr>
          <a:xfrm flipV="1">
            <a:off x="6091084" y="2182762"/>
            <a:ext cx="1681316" cy="117986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6535698" y="183803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bg2">
                    <a:lumMod val="50000"/>
                  </a:schemeClr>
                </a:solidFill>
              </a:rPr>
              <a:t>+4,6%</a:t>
            </a:r>
            <a:endParaRPr lang="es-A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36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 txBox="1">
            <a:spLocks/>
          </p:cNvSpPr>
          <p:nvPr/>
        </p:nvSpPr>
        <p:spPr bwMode="auto">
          <a:xfrm>
            <a:off x="0" y="692696"/>
            <a:ext cx="9144000" cy="649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200" b="1" dirty="0" smtClean="0">
                <a:ea typeface="+mj-ea"/>
                <a:cs typeface="+mj-cs"/>
              </a:rPr>
              <a:t>Mientras que hubo un período de gran fertilidad empresarial industrial entre 2003 y 2008, pero hasta 2013 había cerca de 900 firmas menos</a:t>
            </a:r>
            <a:endParaRPr lang="es-ES" sz="2200" b="1" dirty="0">
              <a:ea typeface="+mj-ea"/>
              <a:cs typeface="+mj-cs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000" y="1556792"/>
            <a:ext cx="7920000" cy="5129002"/>
          </a:xfrm>
          <a:prstGeom prst="rect">
            <a:avLst/>
          </a:prstGeom>
        </p:spPr>
      </p:pic>
      <p:cxnSp>
        <p:nvCxnSpPr>
          <p:cNvPr id="7" name="Conector recto de flecha 6"/>
          <p:cNvCxnSpPr/>
          <p:nvPr/>
        </p:nvCxnSpPr>
        <p:spPr>
          <a:xfrm>
            <a:off x="1763688" y="2996952"/>
            <a:ext cx="1296144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2195736" y="28529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FF0000"/>
                </a:solidFill>
              </a:rPr>
              <a:t>-19%</a:t>
            </a:r>
            <a:endParaRPr lang="es-AR" dirty="0">
              <a:solidFill>
                <a:srgbClr val="FF0000"/>
              </a:solidFill>
            </a:endParaRPr>
          </a:p>
        </p:txBody>
      </p:sp>
      <p:cxnSp>
        <p:nvCxnSpPr>
          <p:cNvPr id="9" name="Conector recto de flecha 8"/>
          <p:cNvCxnSpPr/>
          <p:nvPr/>
        </p:nvCxnSpPr>
        <p:spPr>
          <a:xfrm flipV="1">
            <a:off x="3256743" y="2492896"/>
            <a:ext cx="2467385" cy="936104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4139512" y="259161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rgbClr val="00B050"/>
                </a:solidFill>
              </a:rPr>
              <a:t>+45%</a:t>
            </a:r>
            <a:endParaRPr lang="es-AR" dirty="0">
              <a:solidFill>
                <a:srgbClr val="00B050"/>
              </a:solidFill>
            </a:endParaRPr>
          </a:p>
        </p:txBody>
      </p:sp>
      <p:cxnSp>
        <p:nvCxnSpPr>
          <p:cNvPr id="12" name="Conector recto de flecha 11"/>
          <p:cNvCxnSpPr/>
          <p:nvPr/>
        </p:nvCxnSpPr>
        <p:spPr>
          <a:xfrm>
            <a:off x="6170924" y="2492896"/>
            <a:ext cx="1793526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6768024" y="21235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bg2">
                    <a:lumMod val="50000"/>
                  </a:schemeClr>
                </a:solidFill>
              </a:rPr>
              <a:t>-1,5%</a:t>
            </a:r>
            <a:endParaRPr lang="es-A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37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/>
          </p:nvPr>
        </p:nvGraphicFramePr>
        <p:xfrm>
          <a:off x="528500" y="791289"/>
          <a:ext cx="8158300" cy="3834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a 6"/>
          <p:cNvGraphicFramePr/>
          <p:nvPr>
            <p:extLst/>
          </p:nvPr>
        </p:nvGraphicFramePr>
        <p:xfrm>
          <a:off x="5967847" y="1102587"/>
          <a:ext cx="2858164" cy="1523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1 Título"/>
          <p:cNvSpPr txBox="1">
            <a:spLocks/>
          </p:cNvSpPr>
          <p:nvPr/>
        </p:nvSpPr>
        <p:spPr>
          <a:xfrm>
            <a:off x="0" y="791289"/>
            <a:ext cx="9144000" cy="593463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s-ES" sz="2200" b="1" dirty="0" smtClean="0"/>
              <a:t>La clave es la política industrial: Ejes </a:t>
            </a:r>
            <a:r>
              <a:rPr lang="es-ES" sz="2200" b="1" dirty="0"/>
              <a:t>para establecer una senda de desarrollo</a:t>
            </a:r>
          </a:p>
        </p:txBody>
      </p:sp>
      <p:sp>
        <p:nvSpPr>
          <p:cNvPr id="3" name="Elipse 2"/>
          <p:cNvSpPr/>
          <p:nvPr/>
        </p:nvSpPr>
        <p:spPr>
          <a:xfrm>
            <a:off x="0" y="2697842"/>
            <a:ext cx="517396" cy="59822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62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3" name="Elipse 12"/>
          <p:cNvSpPr/>
          <p:nvPr/>
        </p:nvSpPr>
        <p:spPr>
          <a:xfrm>
            <a:off x="2976746" y="2697842"/>
            <a:ext cx="517396" cy="59822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62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Elipse 13"/>
          <p:cNvSpPr/>
          <p:nvPr/>
        </p:nvSpPr>
        <p:spPr>
          <a:xfrm>
            <a:off x="5890134" y="2697842"/>
            <a:ext cx="517396" cy="59822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62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5" name="Elipse 14"/>
          <p:cNvSpPr/>
          <p:nvPr/>
        </p:nvSpPr>
        <p:spPr>
          <a:xfrm>
            <a:off x="2976746" y="1434932"/>
            <a:ext cx="517396" cy="5982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585" b="1" dirty="0">
                <a:solidFill>
                  <a:schemeClr val="tx1"/>
                </a:solidFill>
              </a:rPr>
              <a:t>A</a:t>
            </a:r>
          </a:p>
        </p:txBody>
      </p:sp>
      <p:grpSp>
        <p:nvGrpSpPr>
          <p:cNvPr id="16" name="Grupo 15"/>
          <p:cNvGrpSpPr/>
          <p:nvPr/>
        </p:nvGrpSpPr>
        <p:grpSpPr>
          <a:xfrm>
            <a:off x="3375818" y="4027221"/>
            <a:ext cx="2577674" cy="1439100"/>
            <a:chOff x="0" y="30487"/>
            <a:chExt cx="3096344" cy="1559025"/>
          </a:xfrm>
          <a:solidFill>
            <a:schemeClr val="accent1">
              <a:lumMod val="50000"/>
            </a:schemeClr>
          </a:solidFill>
        </p:grpSpPr>
        <p:sp>
          <p:nvSpPr>
            <p:cNvPr id="17" name="Rectángulo redondeado 16"/>
            <p:cNvSpPr/>
            <p:nvPr/>
          </p:nvSpPr>
          <p:spPr>
            <a:xfrm>
              <a:off x="0" y="30487"/>
              <a:ext cx="3096344" cy="1559025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ctángulo 17"/>
            <p:cNvSpPr/>
            <p:nvPr/>
          </p:nvSpPr>
          <p:spPr>
            <a:xfrm>
              <a:off x="76105" y="106592"/>
              <a:ext cx="2944134" cy="140681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0" tIns="228600" rIns="228600" bIns="228600" numCol="1" spcCol="1270" anchor="ctr" anchorCtr="0">
              <a:noAutofit/>
            </a:bodyPr>
            <a:lstStyle/>
            <a:p>
              <a:pPr marL="316531" indent="-316531" defTabSz="2667067">
                <a:lnSpc>
                  <a:spcPct val="90000"/>
                </a:lnSpc>
                <a:spcAft>
                  <a:spcPct val="35000"/>
                </a:spcAft>
                <a:buAutoNum type="arabicPeriod"/>
              </a:pPr>
              <a:r>
                <a:rPr lang="es-AR" sz="1477" dirty="0">
                  <a:solidFill>
                    <a:srgbClr val="FFFFFF"/>
                  </a:solidFill>
                </a:rPr>
                <a:t>Energía</a:t>
              </a:r>
            </a:p>
            <a:p>
              <a:pPr marL="316531" indent="-316531" defTabSz="2667067">
                <a:lnSpc>
                  <a:spcPct val="90000"/>
                </a:lnSpc>
                <a:spcAft>
                  <a:spcPct val="35000"/>
                </a:spcAft>
                <a:buAutoNum type="arabicPeriod"/>
              </a:pPr>
              <a:r>
                <a:rPr lang="es-AR" sz="1477" dirty="0">
                  <a:solidFill>
                    <a:srgbClr val="FFFFFF"/>
                  </a:solidFill>
                </a:rPr>
                <a:t>Transporte</a:t>
              </a:r>
            </a:p>
            <a:p>
              <a:pPr marL="316531" indent="-316531" defTabSz="2667067">
                <a:lnSpc>
                  <a:spcPct val="90000"/>
                </a:lnSpc>
                <a:spcAft>
                  <a:spcPct val="35000"/>
                </a:spcAft>
                <a:buAutoNum type="arabicPeriod"/>
              </a:pPr>
              <a:r>
                <a:rPr lang="es-AR" sz="1477" dirty="0">
                  <a:solidFill>
                    <a:srgbClr val="FFFFFF"/>
                  </a:solidFill>
                </a:rPr>
                <a:t>Compras públicas</a:t>
              </a:r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471325" y="4027221"/>
            <a:ext cx="2505420" cy="1439100"/>
            <a:chOff x="0" y="30487"/>
            <a:chExt cx="3096344" cy="1559025"/>
          </a:xfrm>
          <a:solidFill>
            <a:schemeClr val="accent1">
              <a:lumMod val="50000"/>
            </a:schemeClr>
          </a:solidFill>
        </p:grpSpPr>
        <p:sp>
          <p:nvSpPr>
            <p:cNvPr id="20" name="Rectángulo redondeado 19"/>
            <p:cNvSpPr/>
            <p:nvPr/>
          </p:nvSpPr>
          <p:spPr>
            <a:xfrm>
              <a:off x="0" y="30487"/>
              <a:ext cx="3096344" cy="1559025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ectángulo 20"/>
            <p:cNvSpPr/>
            <p:nvPr/>
          </p:nvSpPr>
          <p:spPr>
            <a:xfrm>
              <a:off x="76105" y="106592"/>
              <a:ext cx="2944134" cy="140681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0" tIns="228600" rIns="228600" bIns="228600" numCol="1" spcCol="1270" anchor="ctr" anchorCtr="0">
              <a:noAutofit/>
            </a:bodyPr>
            <a:lstStyle/>
            <a:p>
              <a:pPr marL="316531" indent="-316531" defTabSz="266706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eriod"/>
              </a:pPr>
              <a:r>
                <a:rPr lang="es-AR" sz="1477" dirty="0"/>
                <a:t>Inversión</a:t>
              </a:r>
            </a:p>
            <a:p>
              <a:pPr marL="316531" indent="-316531" defTabSz="266706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eriod"/>
              </a:pPr>
              <a:r>
                <a:rPr lang="es-AR" sz="1477" dirty="0"/>
                <a:t>Empleo</a:t>
              </a:r>
            </a:p>
            <a:p>
              <a:pPr marL="316531" indent="-316531" defTabSz="266706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eriod"/>
              </a:pPr>
              <a:r>
                <a:rPr lang="es-AR" sz="1477" dirty="0"/>
                <a:t>Exportaciones</a:t>
              </a:r>
            </a:p>
            <a:p>
              <a:pPr marL="316531" indent="-316531" defTabSz="266706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rabicPeriod"/>
              </a:pPr>
              <a:r>
                <a:rPr lang="es-AR" sz="1477" dirty="0"/>
                <a:t>Mejora de la competitividad</a:t>
              </a:r>
            </a:p>
          </p:txBody>
        </p:sp>
      </p:grpSp>
      <p:sp>
        <p:nvSpPr>
          <p:cNvPr id="2" name="Cerrar llave 1"/>
          <p:cNvSpPr/>
          <p:nvPr/>
        </p:nvSpPr>
        <p:spPr>
          <a:xfrm rot="5400000">
            <a:off x="4439061" y="1368465"/>
            <a:ext cx="332346" cy="830861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sz="1662" dirty="0"/>
          </a:p>
        </p:txBody>
      </p:sp>
      <p:sp>
        <p:nvSpPr>
          <p:cNvPr id="23" name="Rectángulo redondeado 22"/>
          <p:cNvSpPr/>
          <p:nvPr/>
        </p:nvSpPr>
        <p:spPr>
          <a:xfrm>
            <a:off x="450927" y="5622475"/>
            <a:ext cx="8042741" cy="68757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s-AR" sz="2215" b="1" dirty="0"/>
          </a:p>
          <a:p>
            <a:pPr lvl="0" algn="ctr"/>
            <a:r>
              <a:rPr lang="es-AR" sz="2215" b="1" dirty="0"/>
              <a:t>Base de apoyo institucional</a:t>
            </a:r>
            <a:br>
              <a:rPr lang="es-AR" sz="2215" b="1" dirty="0"/>
            </a:br>
            <a:r>
              <a:rPr lang="es-AR" sz="2215" b="1" dirty="0"/>
              <a:t>-Estado, Agencias, Empresas públicas-</a:t>
            </a:r>
          </a:p>
          <a:p>
            <a:pPr algn="ctr"/>
            <a:endParaRPr lang="es-AR" sz="1662" dirty="0"/>
          </a:p>
        </p:txBody>
      </p:sp>
      <p:grpSp>
        <p:nvGrpSpPr>
          <p:cNvPr id="25" name="Grupo 15"/>
          <p:cNvGrpSpPr/>
          <p:nvPr/>
        </p:nvGrpSpPr>
        <p:grpSpPr>
          <a:xfrm>
            <a:off x="6167254" y="4027221"/>
            <a:ext cx="2577674" cy="1439100"/>
            <a:chOff x="0" y="30487"/>
            <a:chExt cx="3096344" cy="1559025"/>
          </a:xfrm>
          <a:solidFill>
            <a:schemeClr val="accent1">
              <a:lumMod val="50000"/>
            </a:schemeClr>
          </a:solidFill>
        </p:grpSpPr>
        <p:sp>
          <p:nvSpPr>
            <p:cNvPr id="26" name="Rectángulo redondeado 25"/>
            <p:cNvSpPr/>
            <p:nvPr/>
          </p:nvSpPr>
          <p:spPr>
            <a:xfrm>
              <a:off x="0" y="30487"/>
              <a:ext cx="3096344" cy="1559025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ectángulo 26"/>
            <p:cNvSpPr/>
            <p:nvPr/>
          </p:nvSpPr>
          <p:spPr>
            <a:xfrm>
              <a:off x="76105" y="106592"/>
              <a:ext cx="2944133" cy="140681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0" tIns="228600" rIns="228600" bIns="228600" numCol="1" spcCol="1270" anchor="ctr" anchorCtr="0">
              <a:noAutofit/>
            </a:bodyPr>
            <a:lstStyle/>
            <a:p>
              <a:r>
                <a:rPr lang="es-AR" sz="1477" dirty="0"/>
                <a:t>1. Financiamiento del Desarrollo</a:t>
              </a:r>
            </a:p>
            <a:p>
              <a:r>
                <a:rPr lang="es-AR" sz="1477" dirty="0"/>
                <a:t>2. Reforma tributaria</a:t>
              </a:r>
            </a:p>
            <a:p>
              <a:pPr lvl="0"/>
              <a:r>
                <a:rPr lang="es-AR" sz="1477" dirty="0">
                  <a:solidFill>
                    <a:srgbClr val="FFFFFF"/>
                  </a:solidFill>
                </a:rPr>
                <a:t>3. Inserción internacional</a:t>
              </a:r>
            </a:p>
            <a:p>
              <a:pPr lvl="0"/>
              <a:r>
                <a:rPr lang="es-AR" sz="1477" dirty="0">
                  <a:solidFill>
                    <a:srgbClr val="FFFFFF"/>
                  </a:solidFill>
                </a:rPr>
                <a:t>4. Ciencia y tecnología</a:t>
              </a:r>
            </a:p>
            <a:p>
              <a:r>
                <a:rPr lang="es-AR" sz="1477" dirty="0"/>
                <a:t>5. Políticas Sectoriales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498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ceu</Template>
  <TotalTime>4890</TotalTime>
  <Words>202</Words>
  <Application>Microsoft Office PowerPoint</Application>
  <PresentationFormat>Presentación en pantalla (4:3)</PresentationFormat>
  <Paragraphs>42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ＭＳ Ｐゴシック</vt:lpstr>
      <vt:lpstr>Arial</vt:lpstr>
      <vt:lpstr>Calibri</vt:lpstr>
      <vt:lpstr>ceu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Maga Brosio</dc:creator>
  <cp:lastModifiedBy>Pablo Dragún</cp:lastModifiedBy>
  <cp:revision>497</cp:revision>
  <cp:lastPrinted>2015-08-13T16:51:23Z</cp:lastPrinted>
  <dcterms:created xsi:type="dcterms:W3CDTF">2014-01-24T14:36:54Z</dcterms:created>
  <dcterms:modified xsi:type="dcterms:W3CDTF">2015-08-13T16:51:44Z</dcterms:modified>
</cp:coreProperties>
</file>