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2AADF-FF8F-435F-AB70-BC3FB1E7512B}" type="datetimeFigureOut">
              <a:rPr lang="es-AR" smtClean="0"/>
              <a:pPr/>
              <a:t>01/08/2017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3D76A-5E0B-4A21-8BD8-3A7430AF1C5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srt.gob.ar/index.php/estadisticas-srt-nuevo/" TargetMode="External"/><Relationship Id="rId5" Type="http://schemas.openxmlformats.org/officeDocument/2006/relationships/image" Target="../media/image3.png"/><Relationship Id="rId4" Type="http://schemas.openxmlformats.org/officeDocument/2006/relationships/oleObject" Target="../embeddings/Hoja_de_c_lculo_de_Microsoft_Excel_97-2003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Hoja_de_c_lculo_de_Microsoft_Excel_97-2003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Hoja_de_c_lculo_de_Microsoft_Excel_97-20033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t.gob.ar/index.php/estadisticas-srt-nuevo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Hoja_de_c_lculo_de_Microsoft_Excel_97-20034.xls"/><Relationship Id="rId5" Type="http://schemas.openxmlformats.org/officeDocument/2006/relationships/oleObject" Target="../embeddings/oleObject4.bin"/><Relationship Id="rId4" Type="http://schemas.openxmlformats.org/officeDocument/2006/relationships/hyperlink" Target="http://www.uart.org.ar/~uart/3-1-1-trabajadores-empleadores-masa-salarial-y-cuotas-del-sistema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s-ES" b="1" i="1" dirty="0"/>
              <a:t>ES LA LITIGIOSIDAD DEL SISTEMA LA CAUSA DE LA FALTA DE GENERACIÓN DE EMPLEO?</a:t>
            </a:r>
            <a:endParaRPr lang="es-AR" dirty="0"/>
          </a:p>
        </p:txBody>
      </p:sp>
      <p:pic>
        <p:nvPicPr>
          <p:cNvPr id="12289" name="Imagen 5" descr="Descripción: logo ESPACIO INTERSINDIC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30702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Objeto 1"/>
          <p:cNvPicPr>
            <a:picLocks noChangeArrowheads="1"/>
          </p:cNvPicPr>
          <p:nvPr/>
        </p:nvPicPr>
        <p:blipFill>
          <a:blip r:embed="rId3" cstate="print"/>
          <a:srcRect t="-595" r="-69" b="-655"/>
          <a:stretch>
            <a:fillRect/>
          </a:stretch>
        </p:blipFill>
        <p:spPr bwMode="auto">
          <a:xfrm>
            <a:off x="4139952" y="4581128"/>
            <a:ext cx="36798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1025" name="Gráfico 1"/>
          <p:cNvGraphicFramePr>
            <a:graphicFrameLocks/>
          </p:cNvGraphicFramePr>
          <p:nvPr/>
        </p:nvGraphicFramePr>
        <p:xfrm>
          <a:off x="1043608" y="1988840"/>
          <a:ext cx="7056784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Gráfico" r:id="rId4" imgW="4602879" imgH="3444539" progId="Excel.Sheet.8">
                  <p:embed/>
                </p:oleObj>
              </mc:Choice>
              <mc:Fallback>
                <p:oleObj name="Gráfico" r:id="rId4" imgW="4602879" imgH="3444539" progId="Excel.Sheet.8">
                  <p:embed/>
                  <p:pic>
                    <p:nvPicPr>
                      <p:cNvPr id="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88840"/>
                        <a:ext cx="7056784" cy="3816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44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>
          <a:xfrm>
            <a:off x="1187624" y="6021288"/>
            <a:ext cx="567037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Fuente elaboración propia en base a datos de </a:t>
            </a:r>
            <a:r>
              <a:rPr lang="es-ES" u="sng" dirty="0">
                <a:hlinkClick r:id="rId6"/>
              </a:rPr>
              <a:t>http://www.srt.gob.ar/index.php/estadisticas-srt-nuevo/</a:t>
            </a:r>
            <a:endParaRPr lang="es-AR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32162" y="-320562"/>
            <a:ext cx="71962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400" b="1" dirty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1400" b="1" dirty="0">
              <a:latin typeface="Cambr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Primer período: baja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litigiosidad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del sistema, años 1996/2003 y baja creación de empleo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s-ES" sz="2700" b="1" dirty="0" smtClean="0"/>
              <a:t>Período </a:t>
            </a:r>
            <a:r>
              <a:rPr lang="es-ES" sz="2700" b="1" dirty="0"/>
              <a:t>de 12 años, denominado de “alta </a:t>
            </a:r>
            <a:r>
              <a:rPr lang="es-ES" sz="2700" b="1" dirty="0" err="1"/>
              <a:t>litigiosidad</a:t>
            </a:r>
            <a:r>
              <a:rPr lang="es-ES" sz="2700" b="1" dirty="0"/>
              <a:t>” del sistema, aumentaron los trabajadores asegurados de 5.107.000 en 2004 a 9.869.790 </a:t>
            </a:r>
            <a:endParaRPr lang="es-AR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15361" name="Gráfico 1"/>
          <p:cNvGraphicFramePr>
            <a:graphicFrameLocks/>
          </p:cNvGraphicFramePr>
          <p:nvPr/>
        </p:nvGraphicFramePr>
        <p:xfrm>
          <a:off x="683568" y="1772816"/>
          <a:ext cx="8064896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Gráfico" r:id="rId4" imgW="4584589" imgH="4316342" progId="Excel.Sheet.8">
                  <p:embed/>
                </p:oleObj>
              </mc:Choice>
              <mc:Fallback>
                <p:oleObj name="Gráfico" r:id="rId4" imgW="4584589" imgH="4316342" progId="Excel.Sheet.8">
                  <p:embed/>
                  <p:pic>
                    <p:nvPicPr>
                      <p:cNvPr id="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72816"/>
                        <a:ext cx="8064896" cy="4320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4313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s-ES" sz="2000" b="1" dirty="0" smtClean="0"/>
              <a:t>Puesta </a:t>
            </a:r>
            <a:r>
              <a:rPr lang="es-ES" sz="2000" b="1" dirty="0"/>
              <a:t>en funcionamiento de la reforma al Sistema de Riesgos del </a:t>
            </a:r>
            <a:r>
              <a:rPr lang="es-ES" sz="2000" b="1" dirty="0" smtClean="0"/>
              <a:t>Trabajo el </a:t>
            </a:r>
            <a:r>
              <a:rPr lang="es-ES" sz="2000" b="1" dirty="0"/>
              <a:t>argumento de bajar la </a:t>
            </a:r>
            <a:r>
              <a:rPr lang="es-ES" sz="2000" b="1" dirty="0" err="1"/>
              <a:t>litigiosidad</a:t>
            </a:r>
            <a:r>
              <a:rPr lang="es-ES" sz="2000" b="1" dirty="0"/>
              <a:t> del sistema para generar nuevos puestos de trabajo, los trabajadores </a:t>
            </a:r>
            <a:r>
              <a:rPr lang="es-ES" sz="2000" b="1" dirty="0" smtClean="0"/>
              <a:t>  </a:t>
            </a:r>
            <a:r>
              <a:rPr lang="es-ES" sz="2000" b="1" dirty="0"/>
              <a:t>y los puestos de trabajo descendieron</a:t>
            </a:r>
            <a:r>
              <a:rPr lang="es-ES" sz="2200" b="1" dirty="0"/>
              <a:t>.</a:t>
            </a:r>
            <a:r>
              <a:rPr lang="es-AR" sz="2800" dirty="0"/>
              <a:t/>
            </a:r>
            <a:br>
              <a:rPr lang="es-AR" sz="2800" dirty="0"/>
            </a:br>
            <a:r>
              <a:rPr lang="es-ES" sz="2800" b="1" dirty="0" smtClean="0"/>
              <a:t> 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16385" name="Gráfico 1"/>
          <p:cNvGraphicFramePr>
            <a:graphicFrameLocks/>
          </p:cNvGraphicFramePr>
          <p:nvPr/>
        </p:nvGraphicFramePr>
        <p:xfrm>
          <a:off x="467544" y="1700808"/>
          <a:ext cx="7848872" cy="3869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Gráfico" r:id="rId4" imgW="4584589" imgH="3578662" progId="Excel.Sheet.8">
                  <p:embed/>
                </p:oleObj>
              </mc:Choice>
              <mc:Fallback>
                <p:oleObj name="Gráfico" r:id="rId4" imgW="4584589" imgH="3578662" progId="Excel.Sheet.8">
                  <p:embed/>
                  <p:pic>
                    <p:nvPicPr>
                      <p:cNvPr id="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00808"/>
                        <a:ext cx="7848872" cy="38694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s-ES" sz="2700" dirty="0" smtClean="0"/>
              <a:t>Fuente </a:t>
            </a:r>
            <a:r>
              <a:rPr lang="es-ES" sz="2700" dirty="0"/>
              <a:t>elaboración propia en base a datos de SRT </a:t>
            </a:r>
            <a:r>
              <a:rPr lang="es-ES" sz="2700" u="sng" dirty="0">
                <a:hlinkClick r:id="rId3"/>
              </a:rPr>
              <a:t>http://www.srt.gob.ar/index.php/estadisticas-srt-nuevo/</a:t>
            </a:r>
            <a:r>
              <a:rPr lang="es-ES" sz="2700" dirty="0"/>
              <a:t> y de UART </a:t>
            </a:r>
            <a:r>
              <a:rPr lang="es-ES" sz="2700" u="sng" dirty="0">
                <a:hlinkClick r:id="rId4"/>
              </a:rPr>
              <a:t>http://www.uart.org.ar/~uart/3-1-1-trabajadores-empleadores-masa-salarial-y-cuotas-del-sistema</a:t>
            </a:r>
            <a:r>
              <a:rPr lang="es-ES" u="sng" dirty="0">
                <a:hlinkClick r:id="rId4"/>
              </a:rPr>
              <a:t>/</a:t>
            </a:r>
            <a:endParaRPr lang="es-AR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17409" name="Gráfico 1"/>
          <p:cNvGraphicFramePr>
            <a:graphicFrameLocks/>
          </p:cNvGraphicFramePr>
          <p:nvPr/>
        </p:nvGraphicFramePr>
        <p:xfrm>
          <a:off x="539552" y="2348880"/>
          <a:ext cx="8064896" cy="417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Gráfico" r:id="rId6" imgW="4584589" imgH="4212701" progId="Excel.Sheet.8">
                  <p:embed/>
                </p:oleObj>
              </mc:Choice>
              <mc:Fallback>
                <p:oleObj name="Gráfico" r:id="rId6" imgW="4584589" imgH="4212701" progId="Excel.Sheet.8">
                  <p:embed/>
                  <p:pic>
                    <p:nvPicPr>
                      <p:cNvPr id="0" name="Grá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48880"/>
                        <a:ext cx="8064896" cy="4176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4213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AR" b="1" dirty="0" smtClean="0"/>
              <a:t>CONCLUSIONES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ES" b="1" dirty="0"/>
              <a:t>1) La </a:t>
            </a:r>
            <a:r>
              <a:rPr lang="es-ES" b="1" dirty="0" err="1"/>
              <a:t>litigiosidad</a:t>
            </a:r>
            <a:r>
              <a:rPr lang="es-ES" b="1" dirty="0"/>
              <a:t> no afectó la generación de nuevos puestos de </a:t>
            </a:r>
            <a:r>
              <a:rPr lang="es-ES" b="1" dirty="0" smtClean="0"/>
              <a:t>trabajo</a:t>
            </a:r>
          </a:p>
          <a:p>
            <a:r>
              <a:rPr lang="es-ES" b="1" dirty="0"/>
              <a:t>2) Existe desde el 2015 a la fecha, una alarmante reducción de trabajadores afiliados al sistema de la </a:t>
            </a:r>
            <a:r>
              <a:rPr lang="es-ES" b="1" dirty="0" smtClean="0"/>
              <a:t>LRT</a:t>
            </a:r>
          </a:p>
          <a:p>
            <a:r>
              <a:rPr lang="es-ES" b="1" dirty="0"/>
              <a:t>3) La pregunta sería entonces, si la </a:t>
            </a:r>
            <a:r>
              <a:rPr lang="es-ES" b="1" dirty="0" err="1"/>
              <a:t>litigiosidad</a:t>
            </a:r>
            <a:r>
              <a:rPr lang="es-ES" b="1" dirty="0"/>
              <a:t> no afecta la generación de nuevos puestos de trabajo, ¿a quién beneficia y a quién perjudica la reducción de la </a:t>
            </a:r>
            <a:r>
              <a:rPr lang="es-ES" b="1" dirty="0" err="1"/>
              <a:t>litigiosidad</a:t>
            </a:r>
            <a:r>
              <a:rPr lang="es-ES" b="1" dirty="0"/>
              <a:t> que se implementó con la reciente reforma del sistema?</a:t>
            </a:r>
            <a:endParaRPr lang="es-AR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AR" b="1" dirty="0" smtClean="0"/>
              <a:t>QUE NO NOS ENGAÑEN….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s-ES" b="1" dirty="0" smtClean="0"/>
              <a:t>Las modificaciones   generan mayores ganancias a los grupos financieros que intermedian el sistema de cobertura de riesgos del trabajo ante los menores costos a afrontar en sentencias judiciales, y mayores perjuicios a los trabajadores siniestrados, por la menor prevención en el sistema, la mayor limitación al acceso a la justicia, la eliminación de puestos de trabajo en el mercado, o la mayor oferta de trabajos sin la cobertura legal (LRT), es decir en forma precarizada. </a:t>
            </a:r>
          </a:p>
          <a:p>
            <a:r>
              <a:rPr lang="es-ES" b="1" dirty="0" smtClean="0"/>
              <a:t>ES PARTE DE LA FLEXIBILIZACION LABORAL</a:t>
            </a:r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AR" dirty="0" smtClean="0"/>
              <a:t>GRACIAS !!!!!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Imagen 5" descr="Descripción: logo ESPACIO INTERSINDIC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136904" cy="46085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298</Words>
  <Application>Microsoft Office PowerPoint</Application>
  <PresentationFormat>Presentación en pantalla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Gráfico</vt:lpstr>
      <vt:lpstr>ES LA LITIGIOSIDAD DEL SISTEMA LA CAUSA DE LA FALTA DE GENERACIÓN DE EMPLEO?</vt:lpstr>
      <vt:lpstr>Presentación de PowerPoint</vt:lpstr>
      <vt:lpstr>Período de 12 años, denominado de “alta litigiosidad” del sistema, aumentaron los trabajadores asegurados de 5.107.000 en 2004 a 9.869.790 </vt:lpstr>
      <vt:lpstr>Puesta en funcionamiento de la reforma al Sistema de Riesgos del Trabajo el argumento de bajar la litigiosidad del sistema para generar nuevos puestos de trabajo, los trabajadores   y los puestos de trabajo descendieron.  </vt:lpstr>
      <vt:lpstr>Fuente elaboración propia en base a datos de SRT http://www.srt.gob.ar/index.php/estadisticas-srt-nuevo/ y de UART http://www.uart.org.ar/~uart/3-1-1-trabajadores-empleadores-masa-salarial-y-cuotas-del-sistema/</vt:lpstr>
      <vt:lpstr>CONCLUSIONES</vt:lpstr>
      <vt:lpstr>QUE NO NOS ENGAÑEN….</vt:lpstr>
      <vt:lpstr>GRACIAS 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LA LITIGIOSIDAD DEL SISTEMA LA CAUSA DE LA FALTA DE GENERACIÓN DE EMPLEO?</dc:title>
  <dc:creator>Lilian</dc:creator>
  <cp:lastModifiedBy>Gaston Valente</cp:lastModifiedBy>
  <cp:revision>3</cp:revision>
  <dcterms:created xsi:type="dcterms:W3CDTF">2017-08-01T03:15:52Z</dcterms:created>
  <dcterms:modified xsi:type="dcterms:W3CDTF">2017-08-01T16:53:21Z</dcterms:modified>
</cp:coreProperties>
</file>