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84" r:id="rId8"/>
    <p:sldId id="262" r:id="rId9"/>
    <p:sldId id="271" r:id="rId10"/>
    <p:sldId id="272" r:id="rId11"/>
    <p:sldId id="274" r:id="rId12"/>
    <p:sldId id="263" r:id="rId13"/>
    <p:sldId id="264" r:id="rId14"/>
    <p:sldId id="280" r:id="rId15"/>
    <p:sldId id="278" r:id="rId16"/>
    <p:sldId id="279" r:id="rId17"/>
    <p:sldId id="265" r:id="rId18"/>
    <p:sldId id="266" r:id="rId19"/>
    <p:sldId id="270" r:id="rId20"/>
    <p:sldId id="267" r:id="rId21"/>
    <p:sldId id="281" r:id="rId22"/>
    <p:sldId id="283" r:id="rId23"/>
    <p:sldId id="268" r:id="rId24"/>
    <p:sldId id="269" r:id="rId25"/>
    <p:sldId id="286" r:id="rId26"/>
    <p:sldId id="282" r:id="rId27"/>
    <p:sldId id="285" r:id="rId28"/>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7212" autoAdjust="0"/>
  </p:normalViewPr>
  <p:slideViewPr>
    <p:cSldViewPr>
      <p:cViewPr>
        <p:scale>
          <a:sx n="61" d="100"/>
          <a:sy n="61" d="100"/>
        </p:scale>
        <p:origin x="-1090" y="-245"/>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8B0E7220-D7CC-47F7-B219-725F966B1417}" type="datetimeFigureOut">
              <a:rPr lang="es-ES" smtClean="0"/>
              <a:t>11/08/2015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0A3F4F75-7022-4A2C-ACCB-25FC0B2BD489}" type="slidenum">
              <a:rPr lang="es-ES" smtClean="0"/>
              <a:t>‹Nº›</a:t>
            </a:fld>
            <a:endParaRPr lang="es-ES"/>
          </a:p>
        </p:txBody>
      </p:sp>
    </p:spTree>
    <p:extLst>
      <p:ext uri="{BB962C8B-B14F-4D97-AF65-F5344CB8AC3E}">
        <p14:creationId xmlns:p14="http://schemas.microsoft.com/office/powerpoint/2010/main" val="2992250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8B0E7220-D7CC-47F7-B219-725F966B1417}" type="datetimeFigureOut">
              <a:rPr lang="es-ES" smtClean="0"/>
              <a:t>11/08/2015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0A3F4F75-7022-4A2C-ACCB-25FC0B2BD489}" type="slidenum">
              <a:rPr lang="es-ES" smtClean="0"/>
              <a:t>‹Nº›</a:t>
            </a:fld>
            <a:endParaRPr lang="es-ES"/>
          </a:p>
        </p:txBody>
      </p:sp>
    </p:spTree>
    <p:extLst>
      <p:ext uri="{BB962C8B-B14F-4D97-AF65-F5344CB8AC3E}">
        <p14:creationId xmlns:p14="http://schemas.microsoft.com/office/powerpoint/2010/main" val="3972013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8B0E7220-D7CC-47F7-B219-725F966B1417}" type="datetimeFigureOut">
              <a:rPr lang="es-ES" smtClean="0"/>
              <a:t>11/08/2015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0A3F4F75-7022-4A2C-ACCB-25FC0B2BD489}" type="slidenum">
              <a:rPr lang="es-ES" smtClean="0"/>
              <a:t>‹Nº›</a:t>
            </a:fld>
            <a:endParaRPr lang="es-ES"/>
          </a:p>
        </p:txBody>
      </p:sp>
    </p:spTree>
    <p:extLst>
      <p:ext uri="{BB962C8B-B14F-4D97-AF65-F5344CB8AC3E}">
        <p14:creationId xmlns:p14="http://schemas.microsoft.com/office/powerpoint/2010/main" val="33695047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8B0E7220-D7CC-47F7-B219-725F966B1417}" type="datetimeFigureOut">
              <a:rPr lang="es-ES" smtClean="0"/>
              <a:t>11/08/2015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0A3F4F75-7022-4A2C-ACCB-25FC0B2BD489}" type="slidenum">
              <a:rPr lang="es-ES" smtClean="0"/>
              <a:t>‹Nº›</a:t>
            </a:fld>
            <a:endParaRPr lang="es-ES"/>
          </a:p>
        </p:txBody>
      </p:sp>
    </p:spTree>
    <p:extLst>
      <p:ext uri="{BB962C8B-B14F-4D97-AF65-F5344CB8AC3E}">
        <p14:creationId xmlns:p14="http://schemas.microsoft.com/office/powerpoint/2010/main" val="22955955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8B0E7220-D7CC-47F7-B219-725F966B1417}" type="datetimeFigureOut">
              <a:rPr lang="es-ES" smtClean="0"/>
              <a:t>11/08/2015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0A3F4F75-7022-4A2C-ACCB-25FC0B2BD489}" type="slidenum">
              <a:rPr lang="es-ES" smtClean="0"/>
              <a:t>‹Nº›</a:t>
            </a:fld>
            <a:endParaRPr lang="es-ES"/>
          </a:p>
        </p:txBody>
      </p:sp>
    </p:spTree>
    <p:extLst>
      <p:ext uri="{BB962C8B-B14F-4D97-AF65-F5344CB8AC3E}">
        <p14:creationId xmlns:p14="http://schemas.microsoft.com/office/powerpoint/2010/main" val="991617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8B0E7220-D7CC-47F7-B219-725F966B1417}" type="datetimeFigureOut">
              <a:rPr lang="es-ES" smtClean="0"/>
              <a:t>11/08/2015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0A3F4F75-7022-4A2C-ACCB-25FC0B2BD489}" type="slidenum">
              <a:rPr lang="es-ES" smtClean="0"/>
              <a:t>‹Nº›</a:t>
            </a:fld>
            <a:endParaRPr lang="es-ES"/>
          </a:p>
        </p:txBody>
      </p:sp>
    </p:spTree>
    <p:extLst>
      <p:ext uri="{BB962C8B-B14F-4D97-AF65-F5344CB8AC3E}">
        <p14:creationId xmlns:p14="http://schemas.microsoft.com/office/powerpoint/2010/main" val="30836265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8B0E7220-D7CC-47F7-B219-725F966B1417}" type="datetimeFigureOut">
              <a:rPr lang="es-ES" smtClean="0"/>
              <a:t>11/08/2015</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0A3F4F75-7022-4A2C-ACCB-25FC0B2BD489}" type="slidenum">
              <a:rPr lang="es-ES" smtClean="0"/>
              <a:t>‹Nº›</a:t>
            </a:fld>
            <a:endParaRPr lang="es-ES"/>
          </a:p>
        </p:txBody>
      </p:sp>
    </p:spTree>
    <p:extLst>
      <p:ext uri="{BB962C8B-B14F-4D97-AF65-F5344CB8AC3E}">
        <p14:creationId xmlns:p14="http://schemas.microsoft.com/office/powerpoint/2010/main" val="3661273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8B0E7220-D7CC-47F7-B219-725F966B1417}" type="datetimeFigureOut">
              <a:rPr lang="es-ES" smtClean="0"/>
              <a:t>11/08/2015</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0A3F4F75-7022-4A2C-ACCB-25FC0B2BD489}" type="slidenum">
              <a:rPr lang="es-ES" smtClean="0"/>
              <a:t>‹Nº›</a:t>
            </a:fld>
            <a:endParaRPr lang="es-ES"/>
          </a:p>
        </p:txBody>
      </p:sp>
    </p:spTree>
    <p:extLst>
      <p:ext uri="{BB962C8B-B14F-4D97-AF65-F5344CB8AC3E}">
        <p14:creationId xmlns:p14="http://schemas.microsoft.com/office/powerpoint/2010/main" val="4889387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B0E7220-D7CC-47F7-B219-725F966B1417}" type="datetimeFigureOut">
              <a:rPr lang="es-ES" smtClean="0"/>
              <a:t>11/08/2015</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0A3F4F75-7022-4A2C-ACCB-25FC0B2BD489}" type="slidenum">
              <a:rPr lang="es-ES" smtClean="0"/>
              <a:t>‹Nº›</a:t>
            </a:fld>
            <a:endParaRPr lang="es-ES"/>
          </a:p>
        </p:txBody>
      </p:sp>
    </p:spTree>
    <p:extLst>
      <p:ext uri="{BB962C8B-B14F-4D97-AF65-F5344CB8AC3E}">
        <p14:creationId xmlns:p14="http://schemas.microsoft.com/office/powerpoint/2010/main" val="2538659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8B0E7220-D7CC-47F7-B219-725F966B1417}" type="datetimeFigureOut">
              <a:rPr lang="es-ES" smtClean="0"/>
              <a:t>11/08/2015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0A3F4F75-7022-4A2C-ACCB-25FC0B2BD489}" type="slidenum">
              <a:rPr lang="es-ES" smtClean="0"/>
              <a:t>‹Nº›</a:t>
            </a:fld>
            <a:endParaRPr lang="es-ES"/>
          </a:p>
        </p:txBody>
      </p:sp>
    </p:spTree>
    <p:extLst>
      <p:ext uri="{BB962C8B-B14F-4D97-AF65-F5344CB8AC3E}">
        <p14:creationId xmlns:p14="http://schemas.microsoft.com/office/powerpoint/2010/main" val="34651433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8B0E7220-D7CC-47F7-B219-725F966B1417}" type="datetimeFigureOut">
              <a:rPr lang="es-ES" smtClean="0"/>
              <a:t>11/08/2015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0A3F4F75-7022-4A2C-ACCB-25FC0B2BD489}" type="slidenum">
              <a:rPr lang="es-ES" smtClean="0"/>
              <a:t>‹Nº›</a:t>
            </a:fld>
            <a:endParaRPr lang="es-ES"/>
          </a:p>
        </p:txBody>
      </p:sp>
    </p:spTree>
    <p:extLst>
      <p:ext uri="{BB962C8B-B14F-4D97-AF65-F5344CB8AC3E}">
        <p14:creationId xmlns:p14="http://schemas.microsoft.com/office/powerpoint/2010/main" val="35155497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0E7220-D7CC-47F7-B219-725F966B1417}" type="datetimeFigureOut">
              <a:rPr lang="es-ES" smtClean="0"/>
              <a:t>11/08/2015</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3F4F75-7022-4A2C-ACCB-25FC0B2BD489}" type="slidenum">
              <a:rPr lang="es-ES" smtClean="0"/>
              <a:t>‹Nº›</a:t>
            </a:fld>
            <a:endParaRPr lang="es-ES"/>
          </a:p>
        </p:txBody>
      </p:sp>
    </p:spTree>
    <p:extLst>
      <p:ext uri="{BB962C8B-B14F-4D97-AF65-F5344CB8AC3E}">
        <p14:creationId xmlns:p14="http://schemas.microsoft.com/office/powerpoint/2010/main" val="4112265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fontScale="90000"/>
          </a:bodyPr>
          <a:lstStyle/>
          <a:p>
            <a:r>
              <a:rPr lang="es-ES" dirty="0" smtClean="0"/>
              <a:t>IV Seminario sobre Economía Informal en Argentina</a:t>
            </a:r>
            <a:br>
              <a:rPr lang="es-ES" dirty="0" smtClean="0"/>
            </a:br>
            <a:r>
              <a:rPr lang="es-ES" dirty="0" smtClean="0"/>
              <a:t>O.I.T.</a:t>
            </a:r>
            <a:endParaRPr lang="es-ES" dirty="0"/>
          </a:p>
        </p:txBody>
      </p:sp>
      <p:sp>
        <p:nvSpPr>
          <p:cNvPr id="3" name="2 Subtítulo"/>
          <p:cNvSpPr>
            <a:spLocks noGrp="1"/>
          </p:cNvSpPr>
          <p:nvPr>
            <p:ph type="subTitle" idx="1"/>
          </p:nvPr>
        </p:nvSpPr>
        <p:spPr/>
        <p:txBody>
          <a:bodyPr/>
          <a:lstStyle/>
          <a:p>
            <a:r>
              <a:rPr lang="es-ES" dirty="0" smtClean="0"/>
              <a:t>13 y 14 de agosto de 2015</a:t>
            </a:r>
            <a:endParaRPr lang="es-ES" dirty="0"/>
          </a:p>
        </p:txBody>
      </p:sp>
    </p:spTree>
    <p:extLst>
      <p:ext uri="{BB962C8B-B14F-4D97-AF65-F5344CB8AC3E}">
        <p14:creationId xmlns:p14="http://schemas.microsoft.com/office/powerpoint/2010/main" val="420713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971600" y="1196752"/>
            <a:ext cx="7056784" cy="5755422"/>
          </a:xfrm>
          <a:prstGeom prst="rect">
            <a:avLst/>
          </a:prstGeom>
        </p:spPr>
        <p:txBody>
          <a:bodyPr wrap="square">
            <a:spAutoFit/>
          </a:bodyPr>
          <a:lstStyle/>
          <a:p>
            <a:pPr algn="just"/>
            <a:r>
              <a:rPr lang="es-ES" sz="3200" dirty="0"/>
              <a:t>Integrarán el sistema la autoridad administrativa del trabajo y de la seguridad social nacional y las autoridades provinciales y de la Ciudad Autónoma de Buenos Aires, que actuarán bajo los principios de corresponsabilidad, coparticipación, cooperación y coordinación, para garantizar su funcionamiento eficaz y homogéneo en todo el territorio nacional. </a:t>
            </a:r>
            <a:endParaRPr lang="es-ES" sz="3200" dirty="0" smtClean="0"/>
          </a:p>
          <a:p>
            <a:pPr algn="just"/>
            <a:r>
              <a:rPr lang="es-ES" sz="2400" dirty="0"/>
              <a:t/>
            </a:r>
            <a:br>
              <a:rPr lang="es-ES" sz="2400" dirty="0"/>
            </a:br>
            <a:endParaRPr lang="es-ES" sz="2400" dirty="0"/>
          </a:p>
        </p:txBody>
      </p:sp>
    </p:spTree>
    <p:extLst>
      <p:ext uri="{BB962C8B-B14F-4D97-AF65-F5344CB8AC3E}">
        <p14:creationId xmlns:p14="http://schemas.microsoft.com/office/powerpoint/2010/main" val="13864932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a"/>
          <p:cNvGraphicFramePr>
            <a:graphicFrameLocks noGrp="1"/>
          </p:cNvGraphicFramePr>
          <p:nvPr>
            <p:extLst>
              <p:ext uri="{D42A27DB-BD31-4B8C-83A1-F6EECF244321}">
                <p14:modId xmlns:p14="http://schemas.microsoft.com/office/powerpoint/2010/main" val="939920043"/>
              </p:ext>
            </p:extLst>
          </p:nvPr>
        </p:nvGraphicFramePr>
        <p:xfrm>
          <a:off x="395536" y="620688"/>
          <a:ext cx="8229600" cy="5627370"/>
        </p:xfrm>
        <a:graphic>
          <a:graphicData uri="http://schemas.openxmlformats.org/drawingml/2006/table">
            <a:tbl>
              <a:tblPr firstRow="1" firstCol="1" bandRow="1">
                <a:tableStyleId>{5C22544A-7EE6-4342-B048-85BDC9FD1C3A}</a:tableStyleId>
              </a:tblPr>
              <a:tblGrid>
                <a:gridCol w="8229600"/>
              </a:tblGrid>
              <a:tr h="5544616">
                <a:tc>
                  <a:txBody>
                    <a:bodyPr/>
                    <a:lstStyle/>
                    <a:p>
                      <a:pPr>
                        <a:spcAft>
                          <a:spcPts val="0"/>
                        </a:spcAft>
                      </a:pPr>
                      <a:r>
                        <a:rPr lang="es-ES" sz="2000" dirty="0">
                          <a:effectLst/>
                          <a:latin typeface="+mj-lt"/>
                        </a:rPr>
                        <a:t>Art. 29.- El Ministerio de Trabajo, Empleo y Seguridad Social será la autoridad de aplicación del Sistema Integral de Inspección del Trabajo y de la Seguridad Social en todo el territorio nacional. En tal carácter, le corresponde: </a:t>
                      </a:r>
                      <a:br>
                        <a:rPr lang="es-ES" sz="2000" dirty="0">
                          <a:effectLst/>
                          <a:latin typeface="+mj-lt"/>
                        </a:rPr>
                      </a:br>
                      <a:r>
                        <a:rPr lang="es-ES" sz="2000" dirty="0">
                          <a:effectLst/>
                          <a:latin typeface="+mj-lt"/>
                        </a:rPr>
                        <a:t/>
                      </a:r>
                      <a:br>
                        <a:rPr lang="es-ES" sz="2000" dirty="0">
                          <a:effectLst/>
                          <a:latin typeface="+mj-lt"/>
                        </a:rPr>
                      </a:br>
                      <a:r>
                        <a:rPr lang="es-ES" sz="1600" dirty="0">
                          <a:effectLst/>
                          <a:latin typeface="+mj-lt"/>
                        </a:rPr>
                        <a:t>a) Velar para que los distintos servicios del sistema cumplan con las normas que los regulan y, en especial, con las exigencias de los Convenios 81 y 129 de la Organización Internacional del Trabajo. </a:t>
                      </a:r>
                      <a:br>
                        <a:rPr lang="es-ES" sz="1600" dirty="0">
                          <a:effectLst/>
                          <a:latin typeface="+mj-lt"/>
                        </a:rPr>
                      </a:br>
                      <a:r>
                        <a:rPr lang="es-ES" sz="1600" dirty="0">
                          <a:effectLst/>
                          <a:latin typeface="+mj-lt"/>
                        </a:rPr>
                        <a:t/>
                      </a:r>
                      <a:br>
                        <a:rPr lang="es-ES" sz="1600" dirty="0">
                          <a:effectLst/>
                          <a:latin typeface="+mj-lt"/>
                        </a:rPr>
                      </a:br>
                      <a:r>
                        <a:rPr lang="es-ES" sz="1600" dirty="0">
                          <a:effectLst/>
                          <a:latin typeface="+mj-lt"/>
                        </a:rPr>
                        <a:t>b) Coordinar la actuación de todos los servicios, formulando </a:t>
                      </a:r>
                      <a:r>
                        <a:rPr lang="es-ES" sz="1600" b="1" i="0" baseline="0" dirty="0">
                          <a:effectLst/>
                          <a:latin typeface="+mj-lt"/>
                        </a:rPr>
                        <a:t>recomendaciones</a:t>
                      </a:r>
                      <a:r>
                        <a:rPr lang="es-ES" sz="1600" dirty="0">
                          <a:effectLst/>
                          <a:latin typeface="+mj-lt"/>
                        </a:rPr>
                        <a:t> y elaborando planes de mejoramiento. </a:t>
                      </a:r>
                      <a:br>
                        <a:rPr lang="es-ES" sz="1600" dirty="0">
                          <a:effectLst/>
                          <a:latin typeface="+mj-lt"/>
                        </a:rPr>
                      </a:br>
                      <a:r>
                        <a:rPr lang="es-ES" sz="1600" dirty="0">
                          <a:effectLst/>
                          <a:latin typeface="+mj-lt"/>
                        </a:rPr>
                        <a:t/>
                      </a:r>
                      <a:br>
                        <a:rPr lang="es-ES" sz="1600" dirty="0">
                          <a:effectLst/>
                          <a:latin typeface="+mj-lt"/>
                        </a:rPr>
                      </a:br>
                      <a:r>
                        <a:rPr lang="es-ES" sz="1600" dirty="0">
                          <a:effectLst/>
                          <a:latin typeface="+mj-lt"/>
                        </a:rPr>
                        <a:t>c) Ejercer las demás funciones que a la autoridad central asignan los Convenios 81 y 129 de la Organización Internacional del Trabajo, sus recomendaciones complementarias y aquellas otras que contribuyan al mejor desempeño de los servicios. </a:t>
                      </a:r>
                      <a:br>
                        <a:rPr lang="es-ES" sz="1600" dirty="0">
                          <a:effectLst/>
                          <a:latin typeface="+mj-lt"/>
                        </a:rPr>
                      </a:br>
                      <a:r>
                        <a:rPr lang="es-ES" sz="1600" dirty="0">
                          <a:effectLst/>
                          <a:latin typeface="+mj-lt"/>
                        </a:rPr>
                        <a:t/>
                      </a:r>
                      <a:br>
                        <a:rPr lang="es-ES" sz="1600" dirty="0">
                          <a:effectLst/>
                          <a:latin typeface="+mj-lt"/>
                        </a:rPr>
                      </a:br>
                      <a:r>
                        <a:rPr lang="es-ES" sz="1600" dirty="0">
                          <a:effectLst/>
                          <a:latin typeface="+mj-lt"/>
                        </a:rPr>
                        <a:t>d) Actuar, mediante acciones de inspección complementarias, en aquellas jurisdicciones donde se registre un elevado índice de incumplimiento a la normativa laboral y de la seguridad social, informando y notificando previamente al servicio local. </a:t>
                      </a:r>
                      <a:br>
                        <a:rPr lang="es-ES" sz="1600" dirty="0">
                          <a:effectLst/>
                          <a:latin typeface="+mj-lt"/>
                        </a:rPr>
                      </a:br>
                      <a:r>
                        <a:rPr lang="es-ES" sz="1600" dirty="0">
                          <a:effectLst/>
                          <a:latin typeface="+mj-lt"/>
                        </a:rPr>
                        <a:t/>
                      </a:r>
                      <a:br>
                        <a:rPr lang="es-ES" sz="1600" dirty="0">
                          <a:effectLst/>
                          <a:latin typeface="+mj-lt"/>
                        </a:rPr>
                      </a:br>
                      <a:r>
                        <a:rPr lang="es-ES" sz="1600" dirty="0">
                          <a:effectLst/>
                          <a:latin typeface="+mj-lt"/>
                        </a:rPr>
                        <a:t>e) Recabar y promover especialmente con miras a la detección del trabajo no registrado, la participación coordinada y la colaboración de las entidades representativas de los trabajadores y los empleadores.</a:t>
                      </a:r>
                      <a:endParaRPr lang="es-ES" sz="1600" dirty="0">
                        <a:effectLst/>
                        <a:latin typeface="+mj-lt"/>
                        <a:ea typeface="Calibri"/>
                        <a:cs typeface="Times New Roman"/>
                      </a:endParaRPr>
                    </a:p>
                  </a:txBody>
                  <a:tcPr marL="9525" marR="9525" marT="9525" marB="9525" anchor="ctr"/>
                </a:tc>
              </a:tr>
            </a:tbl>
          </a:graphicData>
        </a:graphic>
      </p:graphicFrame>
    </p:spTree>
    <p:extLst>
      <p:ext uri="{BB962C8B-B14F-4D97-AF65-F5344CB8AC3E}">
        <p14:creationId xmlns:p14="http://schemas.microsoft.com/office/powerpoint/2010/main" val="17363783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188640"/>
            <a:ext cx="8291264" cy="1368152"/>
          </a:xfrm>
        </p:spPr>
        <p:txBody>
          <a:bodyPr>
            <a:normAutofit fontScale="90000"/>
          </a:bodyPr>
          <a:lstStyle/>
          <a:p>
            <a:pPr>
              <a:tabLst>
                <a:tab pos="355600" algn="l"/>
                <a:tab pos="1882775" algn="l"/>
              </a:tabLst>
            </a:pPr>
            <a:r>
              <a:rPr lang="es-ES" dirty="0" smtClean="0"/>
              <a:t/>
            </a:r>
            <a:br>
              <a:rPr lang="es-ES" dirty="0" smtClean="0"/>
            </a:br>
            <a:r>
              <a:rPr lang="es-ES" dirty="0" smtClean="0"/>
              <a:t/>
            </a:r>
            <a:br>
              <a:rPr lang="es-ES" dirty="0" smtClean="0"/>
            </a:br>
            <a:r>
              <a:rPr lang="es-ES" dirty="0"/>
              <a:t/>
            </a:r>
            <a:br>
              <a:rPr lang="es-ES" dirty="0"/>
            </a:br>
            <a:r>
              <a:rPr lang="es-ES" dirty="0" smtClean="0"/>
              <a:t/>
            </a:r>
            <a:br>
              <a:rPr lang="es-ES" dirty="0" smtClean="0"/>
            </a:br>
            <a:r>
              <a:rPr lang="es-ES" dirty="0"/>
              <a:t/>
            </a:r>
            <a:br>
              <a:rPr lang="es-ES" dirty="0"/>
            </a:br>
            <a:r>
              <a:rPr lang="es-ES" dirty="0" smtClean="0"/>
              <a:t/>
            </a:r>
            <a:br>
              <a:rPr lang="es-ES" dirty="0" smtClean="0"/>
            </a:br>
            <a:r>
              <a:rPr lang="es-ES" dirty="0" smtClean="0"/>
              <a:t/>
            </a:r>
            <a:br>
              <a:rPr lang="es-ES" dirty="0" smtClean="0"/>
            </a:br>
            <a:r>
              <a:rPr lang="es-ES" dirty="0"/>
              <a:t/>
            </a:r>
            <a:br>
              <a:rPr lang="es-ES" dirty="0"/>
            </a:br>
            <a:r>
              <a:rPr lang="es-ES" dirty="0" smtClean="0"/>
              <a:t/>
            </a:r>
            <a:br>
              <a:rPr lang="es-ES" dirty="0" smtClean="0"/>
            </a:br>
            <a:r>
              <a:rPr lang="es-ES" dirty="0" smtClean="0"/>
              <a:t>Misión de la Inspección del Trabajo</a:t>
            </a:r>
            <a:br>
              <a:rPr lang="es-ES" dirty="0" smtClean="0"/>
            </a:br>
            <a:r>
              <a:rPr lang="es-ES" dirty="0" smtClean="0"/>
              <a:t/>
            </a:r>
            <a:br>
              <a:rPr lang="es-ES" dirty="0" smtClean="0"/>
            </a:br>
            <a:r>
              <a:rPr lang="es-ES" sz="4200" dirty="0" smtClean="0"/>
              <a:t>A) Control de la aplicación de normas</a:t>
            </a:r>
            <a:br>
              <a:rPr lang="es-ES" sz="4200" dirty="0" smtClean="0"/>
            </a:br>
            <a:r>
              <a:rPr lang="es-ES" sz="4200" dirty="0" smtClean="0"/>
              <a:t/>
            </a:r>
            <a:br>
              <a:rPr lang="es-ES" sz="4200" dirty="0" smtClean="0"/>
            </a:br>
            <a:r>
              <a:rPr lang="es-ES" sz="4200" dirty="0" smtClean="0"/>
              <a:t>B) Asesoramiento a las partes.</a:t>
            </a:r>
            <a:br>
              <a:rPr lang="es-ES" sz="4200" dirty="0" smtClean="0"/>
            </a:br>
            <a:r>
              <a:rPr lang="es-ES" sz="4200" dirty="0" smtClean="0"/>
              <a:t/>
            </a:r>
            <a:br>
              <a:rPr lang="es-ES" sz="4200" dirty="0" smtClean="0"/>
            </a:br>
            <a:r>
              <a:rPr lang="es-ES" sz="4200" dirty="0" smtClean="0"/>
              <a:t>C) Información ascendente y descendente.</a:t>
            </a:r>
            <a:br>
              <a:rPr lang="es-ES" sz="4200" dirty="0" smtClean="0"/>
            </a:br>
            <a:endParaRPr lang="es-ES" sz="4200" dirty="0"/>
          </a:p>
        </p:txBody>
      </p:sp>
    </p:spTree>
    <p:extLst>
      <p:ext uri="{BB962C8B-B14F-4D97-AF65-F5344CB8AC3E}">
        <p14:creationId xmlns:p14="http://schemas.microsoft.com/office/powerpoint/2010/main" val="4465260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
            </a:r>
            <a:br>
              <a:rPr lang="es-ES" dirty="0" smtClean="0"/>
            </a:br>
            <a:r>
              <a:rPr lang="es-ES" dirty="0"/>
              <a:t/>
            </a:r>
            <a:br>
              <a:rPr lang="es-ES" dirty="0"/>
            </a:br>
            <a:r>
              <a:rPr lang="es-ES" dirty="0" smtClean="0"/>
              <a:t/>
            </a:r>
            <a:br>
              <a:rPr lang="es-ES" dirty="0" smtClean="0"/>
            </a:br>
            <a:r>
              <a:rPr lang="es-ES" dirty="0"/>
              <a:t/>
            </a:r>
            <a:br>
              <a:rPr lang="es-ES" dirty="0"/>
            </a:br>
            <a:r>
              <a:rPr lang="es-ES" dirty="0" smtClean="0"/>
              <a:t/>
            </a:r>
            <a:br>
              <a:rPr lang="es-ES" dirty="0" smtClean="0"/>
            </a:br>
            <a:r>
              <a:rPr lang="es-ES" dirty="0" smtClean="0"/>
              <a:t/>
            </a:r>
            <a:br>
              <a:rPr lang="es-ES" dirty="0" smtClean="0"/>
            </a:br>
            <a:r>
              <a:rPr lang="es-ES" dirty="0"/>
              <a:t/>
            </a:r>
            <a:br>
              <a:rPr lang="es-ES" dirty="0"/>
            </a:br>
            <a:r>
              <a:rPr lang="es-ES" dirty="0" smtClean="0"/>
              <a:t/>
            </a:r>
            <a:br>
              <a:rPr lang="es-ES" dirty="0" smtClean="0"/>
            </a:br>
            <a:r>
              <a:rPr lang="es-ES" dirty="0" smtClean="0"/>
              <a:t>Información ascendente.</a:t>
            </a:r>
            <a:br>
              <a:rPr lang="es-ES" dirty="0" smtClean="0"/>
            </a:br>
            <a:r>
              <a:rPr lang="es-ES" dirty="0" smtClean="0"/>
              <a:t/>
            </a:r>
            <a:br>
              <a:rPr lang="es-ES" dirty="0" smtClean="0"/>
            </a:br>
            <a:r>
              <a:rPr lang="es-ES" dirty="0" smtClean="0"/>
              <a:t>Comunicación de deficiencias de las normas.</a:t>
            </a:r>
            <a:br>
              <a:rPr lang="es-ES" dirty="0" smtClean="0"/>
            </a:br>
            <a:r>
              <a:rPr lang="es-ES" dirty="0" smtClean="0"/>
              <a:t>Participación en la elaboración de la política social</a:t>
            </a:r>
            <a:endParaRPr lang="es-ES" dirty="0"/>
          </a:p>
        </p:txBody>
      </p:sp>
    </p:spTree>
    <p:extLst>
      <p:ext uri="{BB962C8B-B14F-4D97-AF65-F5344CB8AC3E}">
        <p14:creationId xmlns:p14="http://schemas.microsoft.com/office/powerpoint/2010/main" val="15189930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188640"/>
            <a:ext cx="8229600" cy="936104"/>
          </a:xfrm>
        </p:spPr>
        <p:txBody>
          <a:bodyPr>
            <a:normAutofit/>
          </a:bodyPr>
          <a:lstStyle/>
          <a:p>
            <a:r>
              <a:rPr lang="es-ES" dirty="0">
                <a:solidFill>
                  <a:prstClr val="black"/>
                </a:solidFill>
              </a:rPr>
              <a:t>Decreto </a:t>
            </a:r>
            <a:r>
              <a:rPr lang="es-ES" dirty="0" smtClean="0">
                <a:solidFill>
                  <a:prstClr val="black"/>
                </a:solidFill>
              </a:rPr>
              <a:t>1714/2014</a:t>
            </a:r>
            <a:endParaRPr lang="es-ES" dirty="0"/>
          </a:p>
        </p:txBody>
      </p:sp>
      <p:sp>
        <p:nvSpPr>
          <p:cNvPr id="4" name="3 Rectángulo"/>
          <p:cNvSpPr/>
          <p:nvPr/>
        </p:nvSpPr>
        <p:spPr>
          <a:xfrm>
            <a:off x="467544" y="1124744"/>
            <a:ext cx="8064896" cy="5078313"/>
          </a:xfrm>
          <a:prstGeom prst="rect">
            <a:avLst/>
          </a:prstGeom>
        </p:spPr>
        <p:txBody>
          <a:bodyPr wrap="square">
            <a:spAutoFit/>
          </a:bodyPr>
          <a:lstStyle/>
          <a:p>
            <a:pPr algn="just"/>
            <a:r>
              <a:rPr lang="es-ES" dirty="0"/>
              <a:t>Capítulo III</a:t>
            </a:r>
          </a:p>
          <a:p>
            <a:pPr algn="just"/>
            <a:r>
              <a:rPr lang="es-ES" dirty="0"/>
              <a:t> </a:t>
            </a:r>
            <a:br>
              <a:rPr lang="es-ES" dirty="0"/>
            </a:br>
            <a:r>
              <a:rPr lang="es-ES" dirty="0"/>
              <a:t>Comité de Seguimiento para el Régimen Permanente de Contribuciones a la Seguridad Social y el Régimen de Promoción de la Contratación de Trabajo Registrado </a:t>
            </a:r>
            <a:br>
              <a:rPr lang="es-ES" dirty="0"/>
            </a:br>
            <a:r>
              <a:rPr lang="es-ES" dirty="0"/>
              <a:t/>
            </a:r>
            <a:br>
              <a:rPr lang="es-ES" dirty="0"/>
            </a:br>
            <a:r>
              <a:rPr lang="es-ES" dirty="0"/>
              <a:t>ARTICULO 40 .- El MINISTERIO DE TRABAJO, EMPLEO Y SEGURIDAD SOCIAL dispondrá las medidas necesarias a los fines de la constitución, conformación y coordinación del Comité de Seguimiento instituido por el artículo 40 de la Ley Nº 26.940 que tendrá por objeto principal la evaluación de las condiciones generales de los regímenes previstos en los Capítulos I y II del Título II de la Ley que se reglamenta. </a:t>
            </a:r>
            <a:br>
              <a:rPr lang="es-ES" dirty="0"/>
            </a:br>
            <a:r>
              <a:rPr lang="es-ES" dirty="0"/>
              <a:t/>
            </a:r>
            <a:br>
              <a:rPr lang="es-ES" dirty="0"/>
            </a:br>
            <a:r>
              <a:rPr lang="es-ES" dirty="0"/>
              <a:t>Los organismos integrantes de dicho Comité podrán recabar de los restantes la información necesaria para efectuar el respectivo monitoreo. </a:t>
            </a:r>
            <a:br>
              <a:rPr lang="es-ES" dirty="0"/>
            </a:br>
            <a:r>
              <a:rPr lang="es-ES" dirty="0"/>
              <a:t/>
            </a:r>
            <a:br>
              <a:rPr lang="es-ES" dirty="0"/>
            </a:br>
            <a:r>
              <a:rPr lang="es-ES" dirty="0"/>
              <a:t>Las conclusiones del Comité de Seguimiento instituido por el artículo 40 de la Ley Nº 26.940 podrán ser utilizadas para la programación de actividades de inspección y educativas. </a:t>
            </a:r>
          </a:p>
        </p:txBody>
      </p:sp>
    </p:spTree>
    <p:extLst>
      <p:ext uri="{BB962C8B-B14F-4D97-AF65-F5344CB8AC3E}">
        <p14:creationId xmlns:p14="http://schemas.microsoft.com/office/powerpoint/2010/main" val="39849801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826443" y="908720"/>
            <a:ext cx="7633989" cy="5847755"/>
          </a:xfrm>
          <a:prstGeom prst="rect">
            <a:avLst/>
          </a:prstGeom>
        </p:spPr>
        <p:txBody>
          <a:bodyPr wrap="square">
            <a:spAutoFit/>
          </a:bodyPr>
          <a:lstStyle/>
          <a:p>
            <a:endParaRPr lang="es-ES" dirty="0"/>
          </a:p>
          <a:p>
            <a:pPr algn="just"/>
            <a:r>
              <a:rPr lang="es-ES" sz="2000" dirty="0" smtClean="0"/>
              <a:t>Serán </a:t>
            </a:r>
            <a:r>
              <a:rPr lang="es-ES" sz="2000" dirty="0"/>
              <a:t>funciones del Comité de Seguimiento instituido por el artículo 40 de la Ley Nº 26.940</a:t>
            </a:r>
            <a:r>
              <a:rPr lang="es-ES" sz="2000" dirty="0" smtClean="0"/>
              <a:t>:</a:t>
            </a:r>
          </a:p>
          <a:p>
            <a:pPr algn="just"/>
            <a:r>
              <a:rPr lang="es-ES" sz="2000" dirty="0" smtClean="0"/>
              <a:t> </a:t>
            </a:r>
            <a:r>
              <a:rPr lang="es-ES" sz="2000" dirty="0"/>
              <a:t/>
            </a:r>
            <a:br>
              <a:rPr lang="es-ES" sz="2000" dirty="0"/>
            </a:br>
            <a:r>
              <a:rPr lang="es-ES" sz="2000" dirty="0"/>
              <a:t>a) Evaluar y revisar los límites establecidos en el monto de facturación previsto en el artículo 18 de la Ley Nº 26.940, y las alícuotas máximas correspondientes a la cobertura de los riesgos del trabajo de los empleadores encuadrados en el régimen instituido por el Título II, Capítulo I, de la referida Ley, con arreglo a lo dispuesto en el artículo 20 del presente Decreto</a:t>
            </a:r>
            <a:r>
              <a:rPr lang="es-ES" sz="2000" dirty="0" smtClean="0"/>
              <a:t>;</a:t>
            </a:r>
          </a:p>
          <a:p>
            <a:pPr algn="just"/>
            <a:r>
              <a:rPr lang="es-ES" sz="2000" b="1" dirty="0" smtClean="0"/>
              <a:t> </a:t>
            </a:r>
            <a:r>
              <a:rPr lang="es-ES" sz="2000" b="1" dirty="0"/>
              <a:t/>
            </a:r>
            <a:br>
              <a:rPr lang="es-ES" sz="2000" b="1" dirty="0"/>
            </a:br>
            <a:r>
              <a:rPr lang="es-ES" sz="2000" dirty="0"/>
              <a:t>b) Monitorear los regímenes de promoción del trabajo registrado incluidos en el Título II de la Ley Nº 26.940 y su incidencia en el funcionamiento general del sistema de seguridad social, a efectos de evitar eventuales usos abusivos; </a:t>
            </a:r>
            <a:endParaRPr lang="es-ES" sz="2000" dirty="0" smtClean="0"/>
          </a:p>
          <a:p>
            <a:pPr algn="just"/>
            <a:endParaRPr lang="es-ES" sz="2000" dirty="0" smtClean="0"/>
          </a:p>
          <a:p>
            <a:r>
              <a:rPr lang="es-ES" sz="2000" dirty="0" smtClean="0"/>
              <a:t>Continúa</a:t>
            </a:r>
            <a:r>
              <a:rPr lang="es-ES" b="1" dirty="0">
                <a:latin typeface="Arial" pitchFamily="34" charset="0"/>
              </a:rPr>
              <a:t/>
            </a:r>
            <a:br>
              <a:rPr lang="es-ES" b="1" dirty="0">
                <a:latin typeface="Arial" pitchFamily="34" charset="0"/>
              </a:rPr>
            </a:br>
            <a:r>
              <a:rPr lang="es-ES" dirty="0"/>
              <a:t/>
            </a:r>
            <a:br>
              <a:rPr lang="es-ES" dirty="0"/>
            </a:br>
            <a:endParaRPr lang="es-ES" dirty="0"/>
          </a:p>
        </p:txBody>
      </p:sp>
    </p:spTree>
    <p:extLst>
      <p:ext uri="{BB962C8B-B14F-4D97-AF65-F5344CB8AC3E}">
        <p14:creationId xmlns:p14="http://schemas.microsoft.com/office/powerpoint/2010/main" val="12098271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827584" y="548680"/>
            <a:ext cx="7272808" cy="5324535"/>
          </a:xfrm>
          <a:prstGeom prst="rect">
            <a:avLst/>
          </a:prstGeom>
        </p:spPr>
        <p:txBody>
          <a:bodyPr wrap="square">
            <a:spAutoFit/>
          </a:bodyPr>
          <a:lstStyle/>
          <a:p>
            <a:pPr algn="just"/>
            <a:r>
              <a:rPr lang="es-ES" sz="2000" dirty="0"/>
              <a:t>c) Solicitar la convocatoria de cualquiera de sus integrantes, a los fines de analizar las circunstancias concretas que se presenten; </a:t>
            </a:r>
            <a:endParaRPr lang="es-ES" sz="2000" dirty="0" smtClean="0"/>
          </a:p>
          <a:p>
            <a:pPr algn="just"/>
            <a:r>
              <a:rPr lang="es-ES" sz="2000" dirty="0"/>
              <a:t/>
            </a:r>
            <a:br>
              <a:rPr lang="es-ES" sz="2000" dirty="0"/>
            </a:br>
            <a:r>
              <a:rPr lang="es-ES" sz="2000" dirty="0" smtClean="0"/>
              <a:t>d</a:t>
            </a:r>
            <a:r>
              <a:rPr lang="es-ES" sz="2000" dirty="0"/>
              <a:t>) Elaborar recomendaciones de buenas prácticas; </a:t>
            </a:r>
            <a:endParaRPr lang="es-ES" sz="2000" dirty="0" smtClean="0"/>
          </a:p>
          <a:p>
            <a:pPr algn="just"/>
            <a:r>
              <a:rPr lang="es-ES" sz="2000" dirty="0"/>
              <a:t/>
            </a:r>
            <a:br>
              <a:rPr lang="es-ES" sz="2000" dirty="0"/>
            </a:br>
            <a:r>
              <a:rPr lang="es-ES" sz="2000" dirty="0" smtClean="0"/>
              <a:t>e</a:t>
            </a:r>
            <a:r>
              <a:rPr lang="es-ES" sz="2000" dirty="0"/>
              <a:t>) Proponer, con carácter no vinculante, normas complementarias del régimen reglamentario; </a:t>
            </a:r>
            <a:endParaRPr lang="es-ES" sz="2000" dirty="0" smtClean="0"/>
          </a:p>
          <a:p>
            <a:pPr algn="just"/>
            <a:r>
              <a:rPr lang="es-ES" sz="2000" dirty="0"/>
              <a:t/>
            </a:r>
            <a:br>
              <a:rPr lang="es-ES" sz="2000" dirty="0"/>
            </a:br>
            <a:r>
              <a:rPr lang="es-ES" sz="2000" dirty="0" smtClean="0"/>
              <a:t>f</a:t>
            </a:r>
            <a:r>
              <a:rPr lang="es-ES" sz="2000" dirty="0"/>
              <a:t>) Requerir a los organismos provinciales y de la Ciudad Autónoma de Buenos Aires involucrados información sobre las sanciones equivalentes a las de los incisos a), b) y c) del artículo 13, impuestas en el marco de sus jurisdicciones</a:t>
            </a:r>
            <a:r>
              <a:rPr lang="es-ES" sz="2000" dirty="0" smtClean="0"/>
              <a:t>;</a:t>
            </a:r>
          </a:p>
          <a:p>
            <a:pPr algn="just"/>
            <a:r>
              <a:rPr lang="es-ES" sz="2000" dirty="0" smtClean="0"/>
              <a:t> </a:t>
            </a:r>
            <a:r>
              <a:rPr lang="es-ES" sz="2000" dirty="0"/>
              <a:t/>
            </a:r>
            <a:br>
              <a:rPr lang="es-ES" sz="2000" dirty="0"/>
            </a:br>
            <a:r>
              <a:rPr lang="es-ES" sz="2000" dirty="0" smtClean="0"/>
              <a:t>g</a:t>
            </a:r>
            <a:r>
              <a:rPr lang="es-ES" sz="2000" dirty="0"/>
              <a:t>) Concurrir a las reuniones del Consejo Federal del Trabajo</a:t>
            </a:r>
            <a:r>
              <a:rPr lang="es-ES" sz="2000" dirty="0" smtClean="0"/>
              <a:t>.</a:t>
            </a:r>
          </a:p>
          <a:p>
            <a:pPr algn="just"/>
            <a:r>
              <a:rPr lang="es-ES" sz="2000" dirty="0" smtClean="0"/>
              <a:t> </a:t>
            </a:r>
            <a:r>
              <a:rPr lang="es-ES" sz="2000" dirty="0"/>
              <a:t/>
            </a:r>
            <a:br>
              <a:rPr lang="es-ES" sz="2000" dirty="0"/>
            </a:br>
            <a:r>
              <a:rPr lang="es-ES" sz="2000" dirty="0" smtClean="0"/>
              <a:t>h</a:t>
            </a:r>
            <a:r>
              <a:rPr lang="es-ES" sz="2000" dirty="0"/>
              <a:t>) Establecer situaciones que sean consideradas como práctica abusiva en los términos del artículo 28 de la Ley que se reglamenta. </a:t>
            </a:r>
          </a:p>
        </p:txBody>
      </p:sp>
    </p:spTree>
    <p:extLst>
      <p:ext uri="{BB962C8B-B14F-4D97-AF65-F5344CB8AC3E}">
        <p14:creationId xmlns:p14="http://schemas.microsoft.com/office/powerpoint/2010/main" val="308764607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
            </a:r>
            <a:br>
              <a:rPr lang="es-ES" dirty="0" smtClean="0"/>
            </a:br>
            <a:r>
              <a:rPr lang="es-ES" dirty="0"/>
              <a:t/>
            </a:r>
            <a:br>
              <a:rPr lang="es-ES" dirty="0"/>
            </a:br>
            <a:r>
              <a:rPr lang="es-ES" dirty="0" smtClean="0"/>
              <a:t/>
            </a:r>
            <a:br>
              <a:rPr lang="es-ES" dirty="0" smtClean="0"/>
            </a:br>
            <a:r>
              <a:rPr lang="es-ES" dirty="0"/>
              <a:t/>
            </a:r>
            <a:br>
              <a:rPr lang="es-ES" dirty="0"/>
            </a:br>
            <a:r>
              <a:rPr lang="es-ES" dirty="0" smtClean="0"/>
              <a:t/>
            </a:r>
            <a:br>
              <a:rPr lang="es-ES" dirty="0" smtClean="0"/>
            </a:br>
            <a:r>
              <a:rPr lang="es-ES" dirty="0"/>
              <a:t/>
            </a:r>
            <a:br>
              <a:rPr lang="es-ES" dirty="0"/>
            </a:br>
            <a:r>
              <a:rPr lang="es-ES" dirty="0" smtClean="0"/>
              <a:t/>
            </a:r>
            <a:br>
              <a:rPr lang="es-ES" dirty="0" smtClean="0"/>
            </a:br>
            <a:r>
              <a:rPr lang="es-ES" dirty="0"/>
              <a:t/>
            </a:r>
            <a:br>
              <a:rPr lang="es-ES" dirty="0"/>
            </a:br>
            <a:r>
              <a:rPr lang="es-ES" dirty="0" smtClean="0"/>
              <a:t>Facultades de los Inspectores</a:t>
            </a:r>
            <a:br>
              <a:rPr lang="es-ES" dirty="0" smtClean="0"/>
            </a:br>
            <a:r>
              <a:rPr lang="es-ES" dirty="0" smtClean="0"/>
              <a:t>Libre entrada con identificación, salvo vivienda</a:t>
            </a:r>
            <a:br>
              <a:rPr lang="es-ES" dirty="0" smtClean="0"/>
            </a:br>
            <a:r>
              <a:rPr lang="es-ES" dirty="0" smtClean="0"/>
              <a:t>Deberá notificar su presencia al empleador, salvo motivos fundados.</a:t>
            </a:r>
            <a:br>
              <a:rPr lang="es-ES" dirty="0" smtClean="0"/>
            </a:br>
            <a:r>
              <a:rPr lang="es-ES" dirty="0" smtClean="0"/>
              <a:t>Derecho de interrogar y controlar registros y materias.</a:t>
            </a:r>
            <a:br>
              <a:rPr lang="es-ES" dirty="0" smtClean="0"/>
            </a:br>
            <a:endParaRPr lang="es-ES" dirty="0"/>
          </a:p>
        </p:txBody>
      </p:sp>
    </p:spTree>
    <p:extLst>
      <p:ext uri="{BB962C8B-B14F-4D97-AF65-F5344CB8AC3E}">
        <p14:creationId xmlns:p14="http://schemas.microsoft.com/office/powerpoint/2010/main" val="12350212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
            </a:r>
            <a:br>
              <a:rPr lang="es-ES" dirty="0" smtClean="0"/>
            </a:br>
            <a:r>
              <a:rPr lang="es-ES" dirty="0"/>
              <a:t/>
            </a:r>
            <a:br>
              <a:rPr lang="es-ES" dirty="0"/>
            </a:br>
            <a:r>
              <a:rPr lang="es-ES" dirty="0" smtClean="0"/>
              <a:t/>
            </a:r>
            <a:br>
              <a:rPr lang="es-ES" dirty="0" smtClean="0"/>
            </a:br>
            <a:r>
              <a:rPr lang="es-ES" dirty="0"/>
              <a:t/>
            </a:r>
            <a:br>
              <a:rPr lang="es-ES" dirty="0"/>
            </a:br>
            <a:r>
              <a:rPr lang="es-ES" dirty="0" smtClean="0"/>
              <a:t/>
            </a:r>
            <a:br>
              <a:rPr lang="es-ES" dirty="0" smtClean="0"/>
            </a:br>
            <a:r>
              <a:rPr lang="es-ES" dirty="0"/>
              <a:t/>
            </a:r>
            <a:br>
              <a:rPr lang="es-ES" dirty="0"/>
            </a:br>
            <a:r>
              <a:rPr lang="es-ES" dirty="0" smtClean="0"/>
              <a:t/>
            </a:r>
            <a:br>
              <a:rPr lang="es-ES" dirty="0" smtClean="0"/>
            </a:br>
            <a:r>
              <a:rPr lang="es-ES" dirty="0"/>
              <a:t/>
            </a:r>
            <a:br>
              <a:rPr lang="es-ES" dirty="0"/>
            </a:br>
            <a:r>
              <a:rPr lang="es-ES" dirty="0" smtClean="0"/>
              <a:t/>
            </a:r>
            <a:br>
              <a:rPr lang="es-ES" dirty="0" smtClean="0"/>
            </a:br>
            <a:r>
              <a:rPr lang="es-ES" dirty="0" smtClean="0"/>
              <a:t>Colaboración con empleadores y trabajadores.</a:t>
            </a:r>
            <a:br>
              <a:rPr lang="es-ES" dirty="0" smtClean="0"/>
            </a:br>
            <a:r>
              <a:rPr lang="es-ES" dirty="0" smtClean="0"/>
              <a:t>Consulta con las organizaciones profesionales</a:t>
            </a:r>
            <a:br>
              <a:rPr lang="es-ES" dirty="0" smtClean="0"/>
            </a:br>
            <a:r>
              <a:rPr lang="es-ES" dirty="0" smtClean="0"/>
              <a:t>Informes a las organizaciones profesionales.</a:t>
            </a:r>
            <a:br>
              <a:rPr lang="es-ES" dirty="0" smtClean="0"/>
            </a:br>
            <a:endParaRPr lang="es-ES" dirty="0"/>
          </a:p>
        </p:txBody>
      </p:sp>
    </p:spTree>
    <p:extLst>
      <p:ext uri="{BB962C8B-B14F-4D97-AF65-F5344CB8AC3E}">
        <p14:creationId xmlns:p14="http://schemas.microsoft.com/office/powerpoint/2010/main" val="19910418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
            </a:r>
            <a:br>
              <a:rPr lang="es-ES" dirty="0" smtClean="0"/>
            </a:br>
            <a:r>
              <a:rPr lang="es-ES" dirty="0"/>
              <a:t/>
            </a:r>
            <a:br>
              <a:rPr lang="es-ES" dirty="0"/>
            </a:br>
            <a:r>
              <a:rPr lang="es-ES" dirty="0" smtClean="0"/>
              <a:t/>
            </a:r>
            <a:br>
              <a:rPr lang="es-ES" dirty="0" smtClean="0"/>
            </a:br>
            <a:r>
              <a:rPr lang="es-ES" dirty="0"/>
              <a:t/>
            </a:r>
            <a:br>
              <a:rPr lang="es-ES" dirty="0"/>
            </a:br>
            <a:r>
              <a:rPr lang="es-ES" dirty="0" smtClean="0"/>
              <a:t/>
            </a:r>
            <a:br>
              <a:rPr lang="es-ES" dirty="0" smtClean="0"/>
            </a:br>
            <a:r>
              <a:rPr lang="es-ES" dirty="0"/>
              <a:t/>
            </a:r>
            <a:br>
              <a:rPr lang="es-ES" dirty="0"/>
            </a:br>
            <a:r>
              <a:rPr lang="es-ES" dirty="0" smtClean="0"/>
              <a:t/>
            </a:r>
            <a:br>
              <a:rPr lang="es-ES" dirty="0" smtClean="0"/>
            </a:br>
            <a:r>
              <a:rPr lang="es-ES" dirty="0"/>
              <a:t/>
            </a:r>
            <a:br>
              <a:rPr lang="es-ES" dirty="0"/>
            </a:br>
            <a:r>
              <a:rPr lang="es-ES" dirty="0" smtClean="0"/>
              <a:t/>
            </a:r>
            <a:br>
              <a:rPr lang="es-ES" dirty="0" smtClean="0"/>
            </a:br>
            <a:r>
              <a:rPr lang="es-ES" dirty="0" smtClean="0"/>
              <a:t>Obligaciones de los empleadores</a:t>
            </a:r>
            <a:br>
              <a:rPr lang="es-ES" dirty="0" smtClean="0"/>
            </a:br>
            <a:r>
              <a:rPr lang="es-ES" dirty="0" smtClean="0"/>
              <a:t>Facilidades para la investigación.</a:t>
            </a:r>
            <a:br>
              <a:rPr lang="es-ES" dirty="0" smtClean="0"/>
            </a:br>
            <a:r>
              <a:rPr lang="es-ES" dirty="0" smtClean="0"/>
              <a:t>Libros y registros.</a:t>
            </a:r>
            <a:br>
              <a:rPr lang="es-ES" dirty="0" smtClean="0"/>
            </a:br>
            <a:r>
              <a:rPr lang="es-ES" dirty="0" smtClean="0"/>
              <a:t>Notificación de accidentes.</a:t>
            </a:r>
            <a:br>
              <a:rPr lang="es-ES" dirty="0" smtClean="0"/>
            </a:br>
            <a:endParaRPr lang="es-ES" dirty="0"/>
          </a:p>
        </p:txBody>
      </p:sp>
    </p:spTree>
    <p:extLst>
      <p:ext uri="{BB962C8B-B14F-4D97-AF65-F5344CB8AC3E}">
        <p14:creationId xmlns:p14="http://schemas.microsoft.com/office/powerpoint/2010/main" val="20090523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El rol de la Inspección Laboral en la formalización del empleo</a:t>
            </a:r>
            <a:endParaRPr lang="es-ES" dirty="0"/>
          </a:p>
        </p:txBody>
      </p:sp>
      <p:sp>
        <p:nvSpPr>
          <p:cNvPr id="3" name="2 Marcador de contenido"/>
          <p:cNvSpPr>
            <a:spLocks noGrp="1"/>
          </p:cNvSpPr>
          <p:nvPr>
            <p:ph idx="1"/>
          </p:nvPr>
        </p:nvSpPr>
        <p:spPr/>
        <p:txBody>
          <a:bodyPr/>
          <a:lstStyle/>
          <a:p>
            <a:pPr algn="just"/>
            <a:endParaRPr lang="es-ES" dirty="0" smtClean="0"/>
          </a:p>
          <a:p>
            <a:r>
              <a:rPr lang="es-ES" dirty="0" smtClean="0"/>
              <a:t>Asegurar la efectiva aplicación de las normas.</a:t>
            </a:r>
          </a:p>
          <a:p>
            <a:pPr marL="0" indent="0">
              <a:buNone/>
            </a:pPr>
            <a:endParaRPr lang="es-ES" dirty="0"/>
          </a:p>
          <a:p>
            <a:r>
              <a:rPr lang="es-ES" dirty="0" smtClean="0"/>
              <a:t>Necesaria intervención de inspectores especializados (Primera sesión de la Conferencia de la Paz 1919) OIT</a:t>
            </a:r>
          </a:p>
          <a:p>
            <a:pPr marL="0" indent="0">
              <a:buNone/>
            </a:pPr>
            <a:endParaRPr lang="es-ES" dirty="0"/>
          </a:p>
        </p:txBody>
      </p:sp>
    </p:spTree>
    <p:extLst>
      <p:ext uri="{BB962C8B-B14F-4D97-AF65-F5344CB8AC3E}">
        <p14:creationId xmlns:p14="http://schemas.microsoft.com/office/powerpoint/2010/main" val="87050714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just"/>
            <a:r>
              <a:rPr lang="es-AR" dirty="0" smtClean="0"/>
              <a:t/>
            </a:r>
            <a:br>
              <a:rPr lang="es-AR" dirty="0" smtClean="0"/>
            </a:br>
            <a:r>
              <a:rPr lang="es-AR" dirty="0"/>
              <a:t/>
            </a:r>
            <a:br>
              <a:rPr lang="es-AR" dirty="0"/>
            </a:br>
            <a:r>
              <a:rPr lang="es-AR" dirty="0" smtClean="0"/>
              <a:t/>
            </a:r>
            <a:br>
              <a:rPr lang="es-AR" dirty="0" smtClean="0"/>
            </a:br>
            <a:r>
              <a:rPr lang="es-AR" dirty="0"/>
              <a:t/>
            </a:r>
            <a:br>
              <a:rPr lang="es-AR" dirty="0"/>
            </a:br>
            <a:r>
              <a:rPr lang="es-AR" dirty="0" smtClean="0"/>
              <a:t/>
            </a:r>
            <a:br>
              <a:rPr lang="es-AR" dirty="0" smtClean="0"/>
            </a:br>
            <a:r>
              <a:rPr lang="es-AR" dirty="0"/>
              <a:t/>
            </a:r>
            <a:br>
              <a:rPr lang="es-AR" dirty="0"/>
            </a:br>
            <a:r>
              <a:rPr lang="es-AR" dirty="0" smtClean="0"/>
              <a:t/>
            </a:r>
            <a:br>
              <a:rPr lang="es-AR" dirty="0" smtClean="0"/>
            </a:br>
            <a:r>
              <a:rPr lang="es-AR" dirty="0" smtClean="0"/>
              <a:t/>
            </a:r>
            <a:br>
              <a:rPr lang="es-AR" dirty="0" smtClean="0"/>
            </a:br>
            <a:r>
              <a:rPr lang="es-AR" dirty="0"/>
              <a:t/>
            </a:r>
            <a:br>
              <a:rPr lang="es-AR" dirty="0"/>
            </a:br>
            <a:r>
              <a:rPr lang="es-AR" dirty="0" smtClean="0"/>
              <a:t>Algunas de las principales causas </a:t>
            </a:r>
            <a:r>
              <a:rPr lang="es-AR" dirty="0"/>
              <a:t>que originan la informalidad tales como altos costos laborales, inseguridad jurídica, sobre abundancia normativa e inestabilidad </a:t>
            </a:r>
            <a:r>
              <a:rPr lang="es-AR" dirty="0" smtClean="0"/>
              <a:t>normativa, entre otras, deben ser encaradas de manera conjunta en colaboración con las organizaciones profesionales.</a:t>
            </a:r>
            <a:br>
              <a:rPr lang="es-AR" dirty="0" smtClean="0"/>
            </a:br>
            <a:r>
              <a:rPr lang="es-ES" dirty="0"/>
              <a:t/>
            </a:r>
            <a:br>
              <a:rPr lang="es-ES" dirty="0"/>
            </a:br>
            <a:endParaRPr lang="es-ES" dirty="0"/>
          </a:p>
        </p:txBody>
      </p:sp>
    </p:spTree>
    <p:extLst>
      <p:ext uri="{BB962C8B-B14F-4D97-AF65-F5344CB8AC3E}">
        <p14:creationId xmlns:p14="http://schemas.microsoft.com/office/powerpoint/2010/main" val="226312222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
            </a:r>
            <a:br>
              <a:rPr lang="es-ES" dirty="0" smtClean="0"/>
            </a:br>
            <a:r>
              <a:rPr lang="es-ES" dirty="0"/>
              <a:t/>
            </a:r>
            <a:br>
              <a:rPr lang="es-ES" dirty="0"/>
            </a:br>
            <a:r>
              <a:rPr lang="es-ES" dirty="0" smtClean="0"/>
              <a:t/>
            </a:r>
            <a:br>
              <a:rPr lang="es-ES" dirty="0" smtClean="0"/>
            </a:br>
            <a:r>
              <a:rPr lang="es-ES" dirty="0"/>
              <a:t/>
            </a:r>
            <a:br>
              <a:rPr lang="es-ES" dirty="0"/>
            </a:br>
            <a:r>
              <a:rPr lang="es-ES" dirty="0" smtClean="0"/>
              <a:t/>
            </a:r>
            <a:br>
              <a:rPr lang="es-ES" dirty="0" smtClean="0"/>
            </a:br>
            <a:r>
              <a:rPr lang="es-ES" dirty="0"/>
              <a:t/>
            </a:r>
            <a:br>
              <a:rPr lang="es-ES" dirty="0"/>
            </a:br>
            <a:r>
              <a:rPr lang="es-ES" dirty="0" smtClean="0"/>
              <a:t/>
            </a:r>
            <a:br>
              <a:rPr lang="es-ES" dirty="0" smtClean="0"/>
            </a:br>
            <a:r>
              <a:rPr lang="es-ES" dirty="0" smtClean="0"/>
              <a:t>Empresas sustentables</a:t>
            </a:r>
            <a:br>
              <a:rPr lang="es-ES" dirty="0" smtClean="0"/>
            </a:br>
            <a:r>
              <a:rPr lang="es-ES" dirty="0" smtClean="0"/>
              <a:t>Empleo decente</a:t>
            </a:r>
            <a:br>
              <a:rPr lang="es-ES" dirty="0" smtClean="0"/>
            </a:br>
            <a:r>
              <a:rPr lang="es-ES" dirty="0" smtClean="0"/>
              <a:t>Inserción social</a:t>
            </a:r>
            <a:br>
              <a:rPr lang="es-ES" dirty="0" smtClean="0"/>
            </a:br>
            <a:r>
              <a:rPr lang="es-ES" dirty="0" smtClean="0"/>
              <a:t>Política Migratoria</a:t>
            </a:r>
            <a:br>
              <a:rPr lang="es-ES" dirty="0" smtClean="0"/>
            </a:br>
            <a:r>
              <a:rPr lang="es-ES" dirty="0" smtClean="0"/>
              <a:t>Venta en espacios públicos</a:t>
            </a:r>
            <a:br>
              <a:rPr lang="es-ES" dirty="0" smtClean="0"/>
            </a:br>
            <a:r>
              <a:rPr lang="es-ES" dirty="0" smtClean="0"/>
              <a:t>Población </a:t>
            </a:r>
            <a:r>
              <a:rPr lang="es-ES" dirty="0" smtClean="0"/>
              <a:t>vulnerable</a:t>
            </a:r>
            <a:endParaRPr lang="es-ES" dirty="0"/>
          </a:p>
        </p:txBody>
      </p:sp>
    </p:spTree>
    <p:extLst>
      <p:ext uri="{BB962C8B-B14F-4D97-AF65-F5344CB8AC3E}">
        <p14:creationId xmlns:p14="http://schemas.microsoft.com/office/powerpoint/2010/main" val="366476003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smtClean="0"/>
              <a:t/>
            </a:r>
            <a:br>
              <a:rPr lang="es-ES" b="1" dirty="0" smtClean="0"/>
            </a:br>
            <a:r>
              <a:rPr lang="es-ES" b="1" dirty="0"/>
              <a:t/>
            </a:r>
            <a:br>
              <a:rPr lang="es-ES" b="1" dirty="0"/>
            </a:br>
            <a:r>
              <a:rPr lang="es-ES" b="1" dirty="0" smtClean="0"/>
              <a:t/>
            </a:r>
            <a:br>
              <a:rPr lang="es-ES" b="1" dirty="0" smtClean="0"/>
            </a:br>
            <a:r>
              <a:rPr lang="es-ES" b="1" dirty="0"/>
              <a:t/>
            </a:r>
            <a:br>
              <a:rPr lang="es-ES" b="1" dirty="0"/>
            </a:br>
            <a:r>
              <a:rPr lang="es-ES" b="1" dirty="0" smtClean="0"/>
              <a:t/>
            </a:r>
            <a:br>
              <a:rPr lang="es-ES" b="1" dirty="0" smtClean="0"/>
            </a:br>
            <a:r>
              <a:rPr lang="es-ES" b="1" dirty="0"/>
              <a:t/>
            </a:r>
            <a:br>
              <a:rPr lang="es-ES" b="1" dirty="0"/>
            </a:br>
            <a:r>
              <a:rPr lang="es-ES" b="1" dirty="0" smtClean="0"/>
              <a:t/>
            </a:r>
            <a:br>
              <a:rPr lang="es-ES" b="1" dirty="0" smtClean="0"/>
            </a:br>
            <a:r>
              <a:rPr lang="es-ES" b="1" dirty="0"/>
              <a:t/>
            </a:r>
            <a:br>
              <a:rPr lang="es-ES" b="1" dirty="0"/>
            </a:br>
            <a:r>
              <a:rPr lang="es-ES" b="1" dirty="0" smtClean="0"/>
              <a:t/>
            </a:r>
            <a:br>
              <a:rPr lang="es-ES" b="1" dirty="0" smtClean="0"/>
            </a:br>
            <a:r>
              <a:rPr lang="es-ES" b="1" dirty="0"/>
              <a:t/>
            </a:r>
            <a:br>
              <a:rPr lang="es-ES" b="1" dirty="0"/>
            </a:br>
            <a:r>
              <a:rPr lang="es-ES" b="1" dirty="0" smtClean="0"/>
              <a:t>El </a:t>
            </a:r>
            <a:r>
              <a:rPr lang="es-ES" b="1" dirty="0"/>
              <a:t>Director General de la OIT pide soluciones duraderas para la crisis de refugiados y </a:t>
            </a:r>
            <a:r>
              <a:rPr lang="es-ES" b="1" dirty="0" smtClean="0"/>
              <a:t>migrantes</a:t>
            </a:r>
            <a:br>
              <a:rPr lang="es-ES" b="1" dirty="0" smtClean="0"/>
            </a:br>
            <a:r>
              <a:rPr lang="es-ES" dirty="0"/>
              <a:t>Una iniciativa a gran escala para establecer canales de migración regulares que respondan a las necesidades reales del mercado laboral y faciliten la reunificación </a:t>
            </a:r>
            <a:r>
              <a:rPr lang="es-ES" dirty="0" smtClean="0"/>
              <a:t>familiar</a:t>
            </a:r>
            <a:r>
              <a:rPr lang="es-ES" dirty="0"/>
              <a:t/>
            </a:r>
            <a:br>
              <a:rPr lang="es-ES" dirty="0"/>
            </a:br>
            <a:endParaRPr lang="es-ES" dirty="0"/>
          </a:p>
        </p:txBody>
      </p:sp>
    </p:spTree>
    <p:extLst>
      <p:ext uri="{BB962C8B-B14F-4D97-AF65-F5344CB8AC3E}">
        <p14:creationId xmlns:p14="http://schemas.microsoft.com/office/powerpoint/2010/main" val="228461855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850106"/>
          </a:xfrm>
        </p:spPr>
        <p:txBody>
          <a:bodyPr>
            <a:normAutofit fontScale="90000"/>
          </a:bodyPr>
          <a:lstStyle/>
          <a:p>
            <a:r>
              <a:rPr lang="es-AR" dirty="0" smtClean="0"/>
              <a:t/>
            </a:r>
            <a:br>
              <a:rPr lang="es-AR" dirty="0" smtClean="0"/>
            </a:br>
            <a:r>
              <a:rPr lang="es-AR" dirty="0"/>
              <a:t/>
            </a:r>
            <a:br>
              <a:rPr lang="es-AR" dirty="0"/>
            </a:br>
            <a:r>
              <a:rPr lang="es-AR" dirty="0" smtClean="0"/>
              <a:t/>
            </a:r>
            <a:br>
              <a:rPr lang="es-AR" dirty="0" smtClean="0"/>
            </a:br>
            <a:r>
              <a:rPr lang="es-AR" dirty="0"/>
              <a:t/>
            </a:r>
            <a:br>
              <a:rPr lang="es-AR" dirty="0"/>
            </a:br>
            <a:r>
              <a:rPr lang="es-AR" dirty="0" smtClean="0"/>
              <a:t/>
            </a:r>
            <a:br>
              <a:rPr lang="es-AR" dirty="0" smtClean="0"/>
            </a:br>
            <a:r>
              <a:rPr lang="es-AR" dirty="0"/>
              <a:t/>
            </a:r>
            <a:br>
              <a:rPr lang="es-AR" dirty="0"/>
            </a:br>
            <a:r>
              <a:rPr lang="es-AR" dirty="0" smtClean="0"/>
              <a:t/>
            </a:r>
            <a:br>
              <a:rPr lang="es-AR" dirty="0" smtClean="0"/>
            </a:br>
            <a:r>
              <a:rPr lang="es-AR" dirty="0"/>
              <a:t/>
            </a:r>
            <a:br>
              <a:rPr lang="es-AR" dirty="0"/>
            </a:br>
            <a:r>
              <a:rPr lang="es-AR" dirty="0" smtClean="0"/>
              <a:t/>
            </a:r>
            <a:br>
              <a:rPr lang="es-AR" dirty="0" smtClean="0"/>
            </a:br>
            <a:r>
              <a:rPr lang="es-AR" dirty="0"/>
              <a:t/>
            </a:r>
            <a:br>
              <a:rPr lang="es-AR" dirty="0"/>
            </a:br>
            <a:r>
              <a:rPr lang="es-AR" dirty="0" smtClean="0"/>
              <a:t>La inspección del Trabajo es una valiosa herramienta en la defensa de la legalidad y la justicia social.</a:t>
            </a:r>
            <a:br>
              <a:rPr lang="es-AR" dirty="0" smtClean="0"/>
            </a:br>
            <a:r>
              <a:rPr lang="es-AR" dirty="0"/>
              <a:t/>
            </a:r>
            <a:br>
              <a:rPr lang="es-AR" dirty="0"/>
            </a:br>
            <a:r>
              <a:rPr lang="es-AR" dirty="0"/>
              <a:t>E</a:t>
            </a:r>
            <a:r>
              <a:rPr lang="es-AR" dirty="0" smtClean="0"/>
              <a:t>l control objetivo y eficaz de la aplicación de las normas en vigencia significa un resguardo para el trabajo decente y las empresas sustentables.</a:t>
            </a:r>
            <a:br>
              <a:rPr lang="es-AR" dirty="0" smtClean="0"/>
            </a:br>
            <a:endParaRPr lang="es-ES" dirty="0"/>
          </a:p>
        </p:txBody>
      </p:sp>
    </p:spTree>
    <p:extLst>
      <p:ext uri="{BB962C8B-B14F-4D97-AF65-F5344CB8AC3E}">
        <p14:creationId xmlns:p14="http://schemas.microsoft.com/office/powerpoint/2010/main" val="149269936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908720"/>
            <a:ext cx="8229600" cy="792088"/>
          </a:xfrm>
        </p:spPr>
        <p:txBody>
          <a:bodyPr>
            <a:normAutofit fontScale="90000"/>
          </a:bodyPr>
          <a:lstStyle/>
          <a:p>
            <a:r>
              <a:rPr lang="es-ES" dirty="0" smtClean="0"/>
              <a:t/>
            </a:r>
            <a:br>
              <a:rPr lang="es-ES" dirty="0" smtClean="0"/>
            </a:br>
            <a:r>
              <a:rPr lang="es-ES" dirty="0"/>
              <a:t/>
            </a:r>
            <a:br>
              <a:rPr lang="es-ES" dirty="0"/>
            </a:br>
            <a:r>
              <a:rPr lang="es-ES" dirty="0" smtClean="0"/>
              <a:t/>
            </a:r>
            <a:br>
              <a:rPr lang="es-ES" dirty="0" smtClean="0"/>
            </a:br>
            <a:r>
              <a:rPr lang="es-ES" dirty="0"/>
              <a:t/>
            </a:r>
            <a:br>
              <a:rPr lang="es-ES" dirty="0"/>
            </a:br>
            <a:r>
              <a:rPr lang="es-ES" dirty="0" smtClean="0"/>
              <a:t/>
            </a:r>
            <a:br>
              <a:rPr lang="es-ES" dirty="0" smtClean="0"/>
            </a:br>
            <a:r>
              <a:rPr lang="es-ES" dirty="0"/>
              <a:t/>
            </a:r>
            <a:br>
              <a:rPr lang="es-ES" dirty="0"/>
            </a:br>
            <a:r>
              <a:rPr lang="es-ES" dirty="0" smtClean="0"/>
              <a:t/>
            </a:r>
            <a:br>
              <a:rPr lang="es-ES" dirty="0" smtClean="0"/>
            </a:br>
            <a:r>
              <a:rPr lang="es-ES" dirty="0"/>
              <a:t/>
            </a:r>
            <a:br>
              <a:rPr lang="es-ES" dirty="0"/>
            </a:br>
            <a:r>
              <a:rPr lang="es-ES" dirty="0" smtClean="0"/>
              <a:t/>
            </a:r>
            <a:br>
              <a:rPr lang="es-ES" dirty="0" smtClean="0"/>
            </a:br>
            <a:r>
              <a:rPr lang="es-ES" dirty="0" smtClean="0"/>
              <a:t>Un eficiente servicio de inspección del trabajo promueve las empresas sostenibles.</a:t>
            </a:r>
            <a:br>
              <a:rPr lang="es-ES" dirty="0" smtClean="0"/>
            </a:br>
            <a:r>
              <a:rPr lang="es-ES" dirty="0"/>
              <a:t/>
            </a:r>
            <a:br>
              <a:rPr lang="es-ES" dirty="0"/>
            </a:br>
            <a:r>
              <a:rPr lang="es-ES" dirty="0" smtClean="0"/>
              <a:t>Favorece el entorno jurídico propicio y la competencia leal para la generación y el sostenimiento del empleo decente.</a:t>
            </a:r>
            <a:br>
              <a:rPr lang="es-ES" dirty="0" smtClean="0"/>
            </a:br>
            <a:r>
              <a:rPr lang="es-ES" dirty="0"/>
              <a:t/>
            </a:r>
            <a:br>
              <a:rPr lang="es-ES" dirty="0"/>
            </a:br>
            <a:endParaRPr lang="es-ES" dirty="0"/>
          </a:p>
        </p:txBody>
      </p:sp>
    </p:spTree>
    <p:extLst>
      <p:ext uri="{BB962C8B-B14F-4D97-AF65-F5344CB8AC3E}">
        <p14:creationId xmlns:p14="http://schemas.microsoft.com/office/powerpoint/2010/main" val="311721145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
            </a:r>
            <a:br>
              <a:rPr lang="es-ES" dirty="0" smtClean="0"/>
            </a:br>
            <a:r>
              <a:rPr lang="es-ES" dirty="0"/>
              <a:t/>
            </a:r>
            <a:br>
              <a:rPr lang="es-ES" dirty="0"/>
            </a:br>
            <a:r>
              <a:rPr lang="es-ES" dirty="0" smtClean="0"/>
              <a:t/>
            </a:r>
            <a:br>
              <a:rPr lang="es-ES" dirty="0" smtClean="0"/>
            </a:br>
            <a:r>
              <a:rPr lang="es-ES" dirty="0"/>
              <a:t/>
            </a:r>
            <a:br>
              <a:rPr lang="es-ES" dirty="0"/>
            </a:br>
            <a:r>
              <a:rPr lang="es-ES" dirty="0" smtClean="0"/>
              <a:t/>
            </a:r>
            <a:br>
              <a:rPr lang="es-ES" dirty="0" smtClean="0"/>
            </a:br>
            <a:r>
              <a:rPr lang="es-ES" dirty="0"/>
              <a:t/>
            </a:r>
            <a:br>
              <a:rPr lang="es-ES" dirty="0"/>
            </a:br>
            <a:r>
              <a:rPr lang="es-ES" dirty="0" smtClean="0"/>
              <a:t/>
            </a:r>
            <a:br>
              <a:rPr lang="es-ES" dirty="0" smtClean="0"/>
            </a:br>
            <a:r>
              <a:rPr lang="es-ES" dirty="0"/>
              <a:t/>
            </a:r>
            <a:br>
              <a:rPr lang="es-ES" dirty="0"/>
            </a:br>
            <a:r>
              <a:rPr lang="es-ES" dirty="0" smtClean="0"/>
              <a:t/>
            </a:r>
            <a:br>
              <a:rPr lang="es-ES" dirty="0" smtClean="0"/>
            </a:br>
            <a:r>
              <a:rPr lang="es-ES" dirty="0"/>
              <a:t/>
            </a:r>
            <a:br>
              <a:rPr lang="es-ES" dirty="0"/>
            </a:br>
            <a:r>
              <a:rPr lang="es-ES" dirty="0" smtClean="0"/>
              <a:t>OIT Recomendación 204 2015</a:t>
            </a:r>
            <a:br>
              <a:rPr lang="es-ES" dirty="0" smtClean="0"/>
            </a:br>
            <a:r>
              <a:rPr lang="es-ES" dirty="0"/>
              <a:t/>
            </a:r>
            <a:br>
              <a:rPr lang="es-ES" dirty="0"/>
            </a:br>
            <a:r>
              <a:rPr lang="es-ES" dirty="0" smtClean="0"/>
              <a:t>«Afirmando </a:t>
            </a:r>
            <a:r>
              <a:rPr lang="es-ES" dirty="0"/>
              <a:t>que la transición de la economía informal a la economía formal es esencial para alcanzar</a:t>
            </a:r>
            <a:br>
              <a:rPr lang="es-ES" dirty="0"/>
            </a:br>
            <a:r>
              <a:rPr lang="es-ES" dirty="0"/>
              <a:t>un desarrollo incluyente y hacer efectivo el trabajo decente para todos</a:t>
            </a:r>
            <a:r>
              <a:rPr lang="es-ES" dirty="0" smtClean="0"/>
              <a:t>;»</a:t>
            </a:r>
            <a:r>
              <a:rPr lang="es-ES" dirty="0"/>
              <a:t/>
            </a:r>
            <a:br>
              <a:rPr lang="es-ES" dirty="0"/>
            </a:br>
            <a:endParaRPr lang="es-ES" dirty="0"/>
          </a:p>
        </p:txBody>
      </p:sp>
    </p:spTree>
    <p:extLst>
      <p:ext uri="{BB962C8B-B14F-4D97-AF65-F5344CB8AC3E}">
        <p14:creationId xmlns:p14="http://schemas.microsoft.com/office/powerpoint/2010/main" val="21537374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7504" y="-2763688"/>
            <a:ext cx="8579296" cy="4181326"/>
          </a:xfrm>
        </p:spPr>
        <p:txBody>
          <a:bodyPr>
            <a:normAutofit fontScale="90000"/>
          </a:bodyPr>
          <a:lstStyle/>
          <a:p>
            <a:r>
              <a:rPr lang="es-ES" dirty="0" smtClean="0"/>
              <a:t/>
            </a:r>
            <a:br>
              <a:rPr lang="es-ES" dirty="0" smtClean="0"/>
            </a:br>
            <a:r>
              <a:rPr lang="es-ES" dirty="0"/>
              <a:t/>
            </a:r>
            <a:br>
              <a:rPr lang="es-ES" dirty="0"/>
            </a:br>
            <a:r>
              <a:rPr lang="es-ES" dirty="0" smtClean="0"/>
              <a:t/>
            </a:r>
            <a:br>
              <a:rPr lang="es-ES" dirty="0" smtClean="0"/>
            </a:br>
            <a:r>
              <a:rPr lang="es-ES" dirty="0"/>
              <a:t/>
            </a:r>
            <a:br>
              <a:rPr lang="es-ES" dirty="0"/>
            </a:br>
            <a:r>
              <a:rPr lang="es-ES" dirty="0" smtClean="0"/>
              <a:t/>
            </a:r>
            <a:br>
              <a:rPr lang="es-ES" dirty="0" smtClean="0"/>
            </a:br>
            <a:r>
              <a:rPr lang="es-ES" dirty="0"/>
              <a:t/>
            </a:r>
            <a:br>
              <a:rPr lang="es-ES" dirty="0"/>
            </a:br>
            <a:r>
              <a:rPr lang="es-ES" dirty="0" smtClean="0"/>
              <a:t/>
            </a:r>
            <a:br>
              <a:rPr lang="es-ES" dirty="0" smtClean="0"/>
            </a:br>
            <a:r>
              <a:rPr lang="es-ES" dirty="0" smtClean="0"/>
              <a:t/>
            </a:r>
            <a:br>
              <a:rPr lang="es-ES" dirty="0" smtClean="0"/>
            </a:br>
            <a:r>
              <a:rPr lang="es-ES" dirty="0"/>
              <a:t/>
            </a:r>
            <a:br>
              <a:rPr lang="es-ES" dirty="0"/>
            </a:br>
            <a:r>
              <a:rPr lang="es-ES" dirty="0" smtClean="0"/>
              <a:t/>
            </a:r>
            <a:br>
              <a:rPr lang="es-ES" dirty="0" smtClean="0"/>
            </a:br>
            <a:r>
              <a:rPr lang="es-ES" dirty="0"/>
              <a:t/>
            </a:r>
            <a:br>
              <a:rPr lang="es-ES" dirty="0"/>
            </a:br>
            <a:r>
              <a:rPr lang="es-ES" dirty="0" smtClean="0"/>
              <a:t/>
            </a:r>
            <a:br>
              <a:rPr lang="es-ES" dirty="0" smtClean="0"/>
            </a:br>
            <a:r>
              <a:rPr lang="es-ES" dirty="0"/>
              <a:t/>
            </a:r>
            <a:br>
              <a:rPr lang="es-ES" dirty="0"/>
            </a:br>
            <a:r>
              <a:rPr lang="es-ES" dirty="0" smtClean="0"/>
              <a:t/>
            </a:r>
            <a:br>
              <a:rPr lang="es-ES" dirty="0" smtClean="0"/>
            </a:br>
            <a:r>
              <a:rPr lang="es-ES" dirty="0" smtClean="0"/>
              <a:t>La Policía del Trabajo no se limita a aplicar sanciones</a:t>
            </a:r>
            <a:br>
              <a:rPr lang="es-ES" dirty="0" smtClean="0"/>
            </a:br>
            <a:r>
              <a:rPr lang="es-ES" dirty="0"/>
              <a:t/>
            </a:r>
            <a:br>
              <a:rPr lang="es-ES" dirty="0"/>
            </a:br>
            <a:r>
              <a:rPr lang="es-ES" dirty="0" smtClean="0"/>
              <a:t>La colaboración con las asociaciones de empleadores y trabajadores es fundamental para estructurar un sistema de obligaciones y cargas sostenible y aceptable </a:t>
            </a:r>
            <a:endParaRPr lang="es-ES" dirty="0"/>
          </a:p>
        </p:txBody>
      </p:sp>
    </p:spTree>
    <p:extLst>
      <p:ext uri="{BB962C8B-B14F-4D97-AF65-F5344CB8AC3E}">
        <p14:creationId xmlns:p14="http://schemas.microsoft.com/office/powerpoint/2010/main" val="422333609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Gracias!</a:t>
            </a:r>
            <a:endParaRPr lang="es-ES" dirty="0"/>
          </a:p>
        </p:txBody>
      </p:sp>
    </p:spTree>
    <p:extLst>
      <p:ext uri="{BB962C8B-B14F-4D97-AF65-F5344CB8AC3E}">
        <p14:creationId xmlns:p14="http://schemas.microsoft.com/office/powerpoint/2010/main" val="37366475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idx="4294967295"/>
          </p:nvPr>
        </p:nvSpPr>
        <p:spPr>
          <a:xfrm>
            <a:off x="0" y="274638"/>
            <a:ext cx="8229600" cy="1143000"/>
          </a:xfrm>
        </p:spPr>
        <p:txBody>
          <a:bodyPr/>
          <a:lstStyle/>
          <a:p>
            <a:r>
              <a:rPr lang="es-ES" dirty="0" smtClean="0"/>
              <a:t>Recomendaciones OIT</a:t>
            </a:r>
            <a:endParaRPr lang="es-ES" dirty="0"/>
          </a:p>
        </p:txBody>
      </p:sp>
      <p:sp>
        <p:nvSpPr>
          <p:cNvPr id="3" name="2 Marcador de contenido"/>
          <p:cNvSpPr>
            <a:spLocks noGrp="1"/>
          </p:cNvSpPr>
          <p:nvPr>
            <p:ph idx="4294967295"/>
          </p:nvPr>
        </p:nvSpPr>
        <p:spPr>
          <a:xfrm>
            <a:off x="0" y="1600200"/>
            <a:ext cx="8229600" cy="4525963"/>
          </a:xfrm>
        </p:spPr>
        <p:txBody>
          <a:bodyPr>
            <a:normAutofit lnSpcReduction="10000"/>
          </a:bodyPr>
          <a:lstStyle/>
          <a:p>
            <a:pPr marL="723900" indent="-368300"/>
            <a:r>
              <a:rPr lang="es-ES" dirty="0" smtClean="0"/>
              <a:t>Nº5- 1919 Servicio público de Higiene.</a:t>
            </a:r>
          </a:p>
          <a:p>
            <a:pPr marL="725488" indent="-369888"/>
            <a:r>
              <a:rPr lang="es-ES" dirty="0" smtClean="0"/>
              <a:t>Nº 20- 1923 Principios Generales de organización de Servicios .</a:t>
            </a:r>
          </a:p>
          <a:p>
            <a:pPr marL="723900" indent="-368300"/>
            <a:r>
              <a:rPr lang="es-ES" dirty="0" smtClean="0"/>
              <a:t>Nº 28- 1926 Inspección del Trabajo de la Gente de Mar.</a:t>
            </a:r>
          </a:p>
          <a:p>
            <a:pPr marL="723900" indent="-368300"/>
            <a:r>
              <a:rPr lang="es-ES" dirty="0" smtClean="0"/>
              <a:t>Nº 31- 1929 Prevención de Accidentes. Colaboración de la Inspección con las organizaciones trabajadores y empleadores.</a:t>
            </a:r>
          </a:p>
          <a:p>
            <a:pPr marL="723900" indent="-368300"/>
            <a:r>
              <a:rPr lang="es-ES" dirty="0" smtClean="0"/>
              <a:t>Nº 54- 1937 Inspección en la Construcción</a:t>
            </a:r>
            <a:endParaRPr lang="es-ES" dirty="0"/>
          </a:p>
        </p:txBody>
      </p:sp>
    </p:spTree>
    <p:extLst>
      <p:ext uri="{BB962C8B-B14F-4D97-AF65-F5344CB8AC3E}">
        <p14:creationId xmlns:p14="http://schemas.microsoft.com/office/powerpoint/2010/main" val="12820795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idx="4294967295"/>
          </p:nvPr>
        </p:nvSpPr>
        <p:spPr>
          <a:xfrm>
            <a:off x="0" y="-2332038"/>
            <a:ext cx="8229600" cy="1143000"/>
          </a:xfrm>
        </p:spPr>
        <p:txBody>
          <a:bodyPr>
            <a:normAutofit fontScale="90000"/>
          </a:bodyPr>
          <a:lstStyle/>
          <a:p>
            <a:pPr marL="273050"/>
            <a:r>
              <a:rPr lang="es-ES" dirty="0" smtClean="0"/>
              <a:t>     </a:t>
            </a:r>
            <a:br>
              <a:rPr lang="es-ES" dirty="0" smtClean="0"/>
            </a:br>
            <a:r>
              <a:rPr lang="es-ES" dirty="0"/>
              <a:t/>
            </a:r>
            <a:br>
              <a:rPr lang="es-ES" dirty="0"/>
            </a:br>
            <a:r>
              <a:rPr lang="es-ES" dirty="0" smtClean="0"/>
              <a:t/>
            </a:r>
            <a:br>
              <a:rPr lang="es-ES" dirty="0" smtClean="0"/>
            </a:br>
            <a:r>
              <a:rPr lang="es-ES" dirty="0"/>
              <a:t/>
            </a:r>
            <a:br>
              <a:rPr lang="es-ES" dirty="0"/>
            </a:br>
            <a:r>
              <a:rPr lang="es-ES" dirty="0" smtClean="0"/>
              <a:t/>
            </a:r>
            <a:br>
              <a:rPr lang="es-ES" dirty="0" smtClean="0"/>
            </a:br>
            <a:r>
              <a:rPr lang="es-ES" dirty="0"/>
              <a:t/>
            </a:r>
            <a:br>
              <a:rPr lang="es-ES" dirty="0"/>
            </a:br>
            <a:r>
              <a:rPr lang="es-ES" dirty="0" smtClean="0"/>
              <a:t/>
            </a:r>
            <a:br>
              <a:rPr lang="es-ES" dirty="0" smtClean="0"/>
            </a:br>
            <a:r>
              <a:rPr lang="es-ES" dirty="0"/>
              <a:t/>
            </a:r>
            <a:br>
              <a:rPr lang="es-ES" dirty="0"/>
            </a:br>
            <a:r>
              <a:rPr lang="es-ES" dirty="0" smtClean="0"/>
              <a:t/>
            </a:r>
            <a:br>
              <a:rPr lang="es-ES" dirty="0" smtClean="0"/>
            </a:br>
            <a:r>
              <a:rPr lang="es-ES" dirty="0"/>
              <a:t/>
            </a:r>
            <a:br>
              <a:rPr lang="es-ES" dirty="0"/>
            </a:br>
            <a:r>
              <a:rPr lang="es-ES" dirty="0" smtClean="0"/>
              <a:t/>
            </a:r>
            <a:br>
              <a:rPr lang="es-ES" dirty="0" smtClean="0"/>
            </a:br>
            <a:r>
              <a:rPr lang="es-ES" dirty="0"/>
              <a:t/>
            </a:r>
            <a:br>
              <a:rPr lang="es-ES" dirty="0"/>
            </a:br>
            <a:r>
              <a:rPr lang="es-ES" dirty="0" smtClean="0"/>
              <a:t/>
            </a:r>
            <a:br>
              <a:rPr lang="es-ES" dirty="0" smtClean="0"/>
            </a:br>
            <a:r>
              <a:rPr lang="es-ES" dirty="0"/>
              <a:t/>
            </a:r>
            <a:br>
              <a:rPr lang="es-ES" dirty="0"/>
            </a:br>
            <a:r>
              <a:rPr lang="es-ES" dirty="0" smtClean="0"/>
              <a:t/>
            </a:r>
            <a:br>
              <a:rPr lang="es-ES" dirty="0" smtClean="0"/>
            </a:br>
            <a:r>
              <a:rPr lang="es-ES" dirty="0"/>
              <a:t/>
            </a:r>
            <a:br>
              <a:rPr lang="es-ES" dirty="0"/>
            </a:br>
            <a:r>
              <a:rPr lang="es-ES" dirty="0" smtClean="0"/>
              <a:t/>
            </a:r>
            <a:br>
              <a:rPr lang="es-ES" dirty="0" smtClean="0"/>
            </a:br>
            <a:r>
              <a:rPr lang="es-ES" sz="4200" dirty="0" smtClean="0"/>
              <a:t>Convenio Nº 81 1947 OIT	</a:t>
            </a:r>
            <a:br>
              <a:rPr lang="es-ES" sz="4200" dirty="0" smtClean="0"/>
            </a:br>
            <a:r>
              <a:rPr lang="es-ES" sz="4200" dirty="0" smtClean="0"/>
              <a:t>Inspección del Trabajo en la Industria y el Comercio</a:t>
            </a:r>
            <a:br>
              <a:rPr lang="es-ES" sz="4200" dirty="0" smtClean="0"/>
            </a:br>
            <a:r>
              <a:rPr lang="es-ES" sz="4200" dirty="0" smtClean="0"/>
              <a:t>Recomendación 81 1947 de la OIT</a:t>
            </a:r>
            <a:br>
              <a:rPr lang="es-ES" sz="4200" dirty="0" smtClean="0"/>
            </a:br>
            <a:r>
              <a:rPr lang="es-ES" sz="4200" dirty="0" smtClean="0"/>
              <a:t>Funciones Preventivas de la Inspección.</a:t>
            </a:r>
            <a:br>
              <a:rPr lang="es-ES" sz="4200" dirty="0" smtClean="0"/>
            </a:br>
            <a:r>
              <a:rPr lang="es-ES" sz="4200" dirty="0" smtClean="0"/>
              <a:t>Colaboración de empleadores y trabajadores respecto higiene y seguridad, conflictos e informes anuales.</a:t>
            </a:r>
            <a:br>
              <a:rPr lang="es-ES" sz="4200" dirty="0" smtClean="0"/>
            </a:br>
            <a:r>
              <a:rPr lang="es-ES" dirty="0" smtClean="0"/>
              <a:t>	</a:t>
            </a:r>
            <a:endParaRPr lang="es-ES" dirty="0"/>
          </a:p>
        </p:txBody>
      </p:sp>
    </p:spTree>
    <p:extLst>
      <p:ext uri="{BB962C8B-B14F-4D97-AF65-F5344CB8AC3E}">
        <p14:creationId xmlns:p14="http://schemas.microsoft.com/office/powerpoint/2010/main" val="10624373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Convenio Nº 110 1958 </a:t>
            </a:r>
            <a:endParaRPr lang="es-ES" dirty="0"/>
          </a:p>
        </p:txBody>
      </p:sp>
      <p:sp>
        <p:nvSpPr>
          <p:cNvPr id="3" name="2 Marcador de contenido"/>
          <p:cNvSpPr>
            <a:spLocks noGrp="1"/>
          </p:cNvSpPr>
          <p:nvPr>
            <p:ph idx="1"/>
          </p:nvPr>
        </p:nvSpPr>
        <p:spPr/>
        <p:txBody>
          <a:bodyPr/>
          <a:lstStyle/>
          <a:p>
            <a:r>
              <a:rPr lang="es-ES" dirty="0" smtClean="0"/>
              <a:t>Condiciones empleo de los trabajadores de las plantaciones. (productos «tropicales»: café, té, caña de azúcar, etc.)</a:t>
            </a:r>
          </a:p>
          <a:p>
            <a:pPr marL="0" indent="0">
              <a:buNone/>
            </a:pPr>
            <a:endParaRPr lang="es-ES" dirty="0"/>
          </a:p>
          <a:p>
            <a:endParaRPr lang="es-ES" dirty="0" smtClean="0"/>
          </a:p>
          <a:p>
            <a:r>
              <a:rPr lang="es-ES" dirty="0" smtClean="0"/>
              <a:t>Parte 11 Referente a la Inspección del Trabajo.</a:t>
            </a:r>
            <a:endParaRPr lang="es-ES" dirty="0"/>
          </a:p>
        </p:txBody>
      </p:sp>
    </p:spTree>
    <p:extLst>
      <p:ext uri="{BB962C8B-B14F-4D97-AF65-F5344CB8AC3E}">
        <p14:creationId xmlns:p14="http://schemas.microsoft.com/office/powerpoint/2010/main" val="41483456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476672"/>
            <a:ext cx="8229600" cy="1858218"/>
          </a:xfrm>
        </p:spPr>
        <p:txBody>
          <a:bodyPr>
            <a:normAutofit fontScale="90000"/>
          </a:bodyPr>
          <a:lstStyle/>
          <a:p>
            <a:r>
              <a:rPr lang="es-ES" dirty="0" smtClean="0"/>
              <a:t>Convenio 129 1969 OIT</a:t>
            </a:r>
            <a:br>
              <a:rPr lang="es-ES" dirty="0" smtClean="0"/>
            </a:br>
            <a:r>
              <a:rPr lang="es-ES" dirty="0" smtClean="0"/>
              <a:t>Inspección del Trabajo en la agricultura</a:t>
            </a:r>
            <a:endParaRPr lang="es-ES" dirty="0"/>
          </a:p>
        </p:txBody>
      </p:sp>
      <p:sp>
        <p:nvSpPr>
          <p:cNvPr id="3" name="2 Marcador de contenido"/>
          <p:cNvSpPr>
            <a:spLocks noGrp="1"/>
          </p:cNvSpPr>
          <p:nvPr>
            <p:ph idx="1"/>
          </p:nvPr>
        </p:nvSpPr>
        <p:spPr/>
        <p:txBody>
          <a:bodyPr/>
          <a:lstStyle/>
          <a:p>
            <a:pPr marL="0" indent="0">
              <a:buNone/>
            </a:pPr>
            <a:endParaRPr lang="es-ES" dirty="0" smtClean="0"/>
          </a:p>
          <a:p>
            <a:pPr marL="0" indent="0">
              <a:buNone/>
            </a:pPr>
            <a:r>
              <a:rPr lang="es-ES" dirty="0" smtClean="0"/>
              <a:t>Cubre el faltante del Convenio 81 OIT</a:t>
            </a:r>
          </a:p>
          <a:p>
            <a:pPr marL="0" indent="0">
              <a:buNone/>
            </a:pPr>
            <a:r>
              <a:rPr lang="es-ES" dirty="0" smtClean="0"/>
              <a:t>Recomendación Nº 133 1969 complementaria del Convenio 129</a:t>
            </a:r>
          </a:p>
          <a:p>
            <a:pPr marL="0" indent="0">
              <a:buNone/>
            </a:pPr>
            <a:endParaRPr lang="es-ES" dirty="0"/>
          </a:p>
          <a:p>
            <a:pPr marL="0" indent="0">
              <a:buNone/>
            </a:pPr>
            <a:r>
              <a:rPr lang="es-ES" dirty="0"/>
              <a:t>OIT Recomendación 204 de 2015</a:t>
            </a:r>
            <a:br>
              <a:rPr lang="es-ES" dirty="0"/>
            </a:br>
            <a:endParaRPr lang="es-ES" dirty="0"/>
          </a:p>
        </p:txBody>
      </p:sp>
    </p:spTree>
    <p:extLst>
      <p:ext uri="{BB962C8B-B14F-4D97-AF65-F5344CB8AC3E}">
        <p14:creationId xmlns:p14="http://schemas.microsoft.com/office/powerpoint/2010/main" val="29790778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idx="4294967295"/>
          </p:nvPr>
        </p:nvSpPr>
        <p:spPr>
          <a:xfrm>
            <a:off x="0" y="274638"/>
            <a:ext cx="8229600" cy="1143000"/>
          </a:xfrm>
        </p:spPr>
        <p:txBody>
          <a:bodyPr>
            <a:normAutofit fontScale="90000"/>
          </a:bodyPr>
          <a:lstStyle/>
          <a:p>
            <a:r>
              <a:rPr lang="es-ES" dirty="0" smtClean="0"/>
              <a:t/>
            </a:r>
            <a:br>
              <a:rPr lang="es-ES" dirty="0" smtClean="0"/>
            </a:br>
            <a:r>
              <a:rPr lang="es-ES" dirty="0"/>
              <a:t/>
            </a:r>
            <a:br>
              <a:rPr lang="es-ES" dirty="0"/>
            </a:br>
            <a:r>
              <a:rPr lang="es-ES" dirty="0" smtClean="0"/>
              <a:t/>
            </a:r>
            <a:br>
              <a:rPr lang="es-ES" dirty="0" smtClean="0"/>
            </a:br>
            <a:r>
              <a:rPr lang="es-ES" dirty="0"/>
              <a:t/>
            </a:r>
            <a:br>
              <a:rPr lang="es-ES" dirty="0"/>
            </a:br>
            <a:r>
              <a:rPr lang="es-ES" dirty="0" smtClean="0"/>
              <a:t/>
            </a:r>
            <a:br>
              <a:rPr lang="es-ES" dirty="0" smtClean="0"/>
            </a:br>
            <a:r>
              <a:rPr lang="es-ES" dirty="0"/>
              <a:t/>
            </a:r>
            <a:br>
              <a:rPr lang="es-ES" dirty="0"/>
            </a:br>
            <a:r>
              <a:rPr lang="es-ES" dirty="0" smtClean="0"/>
              <a:t/>
            </a:r>
            <a:br>
              <a:rPr lang="es-ES" dirty="0" smtClean="0"/>
            </a:br>
            <a:r>
              <a:rPr lang="es-ES" dirty="0"/>
              <a:t/>
            </a:r>
            <a:br>
              <a:rPr lang="es-ES" dirty="0"/>
            </a:br>
            <a:r>
              <a:rPr lang="es-ES" dirty="0" smtClean="0"/>
              <a:t/>
            </a:r>
            <a:br>
              <a:rPr lang="es-ES" dirty="0" smtClean="0"/>
            </a:br>
            <a:r>
              <a:rPr lang="es-ES" dirty="0"/>
              <a:t>OIT Recomendación 204 de 2015</a:t>
            </a:r>
            <a:br>
              <a:rPr lang="es-ES" dirty="0"/>
            </a:br>
            <a:r>
              <a:rPr lang="es-ES" dirty="0" smtClean="0"/>
              <a:t>   «Reconociendo </a:t>
            </a:r>
            <a:r>
              <a:rPr lang="es-ES" dirty="0"/>
              <a:t>que la informalidad </a:t>
            </a:r>
            <a:r>
              <a:rPr lang="es-ES" dirty="0" smtClean="0"/>
              <a:t>    obedece </a:t>
            </a:r>
            <a:r>
              <a:rPr lang="es-ES" dirty="0"/>
              <a:t>a múltiples causas, incluidas las cuestiones estructurales</a:t>
            </a:r>
            <a:br>
              <a:rPr lang="es-ES" dirty="0"/>
            </a:br>
            <a:r>
              <a:rPr lang="es-ES" dirty="0"/>
              <a:t>y de gobernanza, y que, en un </a:t>
            </a:r>
            <a:r>
              <a:rPr lang="es-ES" dirty="0" smtClean="0"/>
              <a:t>    contexto </a:t>
            </a:r>
            <a:r>
              <a:rPr lang="es-ES" dirty="0"/>
              <a:t>de diálogo social, las políticas públicas pueden</a:t>
            </a:r>
            <a:br>
              <a:rPr lang="es-ES" dirty="0"/>
            </a:br>
            <a:r>
              <a:rPr lang="es-ES" dirty="0"/>
              <a:t>acelerar el proceso de transición a la economía </a:t>
            </a:r>
            <a:r>
              <a:rPr lang="es-ES" dirty="0" smtClean="0"/>
              <a:t>formal»</a:t>
            </a:r>
            <a:r>
              <a:rPr lang="es-ES" dirty="0"/>
              <a:t/>
            </a:r>
            <a:br>
              <a:rPr lang="es-ES" dirty="0"/>
            </a:br>
            <a:endParaRPr lang="es-ES" dirty="0"/>
          </a:p>
        </p:txBody>
      </p:sp>
    </p:spTree>
    <p:extLst>
      <p:ext uri="{BB962C8B-B14F-4D97-AF65-F5344CB8AC3E}">
        <p14:creationId xmlns:p14="http://schemas.microsoft.com/office/powerpoint/2010/main" val="1143352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Organización Administrativa</a:t>
            </a:r>
            <a:endParaRPr lang="es-ES" dirty="0"/>
          </a:p>
        </p:txBody>
      </p:sp>
      <p:sp>
        <p:nvSpPr>
          <p:cNvPr id="3" name="2 Marcador de contenido"/>
          <p:cNvSpPr>
            <a:spLocks noGrp="1"/>
          </p:cNvSpPr>
          <p:nvPr>
            <p:ph idx="1"/>
          </p:nvPr>
        </p:nvSpPr>
        <p:spPr/>
        <p:txBody>
          <a:bodyPr/>
          <a:lstStyle/>
          <a:p>
            <a:pPr algn="just"/>
            <a:r>
              <a:rPr lang="es-ES" dirty="0" smtClean="0"/>
              <a:t>Según el artículo 4º del Convenio 81 y el apartado 10 de la recomendación 20, la Inspección del Trabajo debe hallarse bajo la vigilancia directa y exclusiva de una autoridad nacional central encargada de coordinar la actividad y no estar sujeta al control de las autoridades locales.</a:t>
            </a:r>
            <a:endParaRPr lang="es-ES" dirty="0"/>
          </a:p>
        </p:txBody>
      </p:sp>
    </p:spTree>
    <p:extLst>
      <p:ext uri="{BB962C8B-B14F-4D97-AF65-F5344CB8AC3E}">
        <p14:creationId xmlns:p14="http://schemas.microsoft.com/office/powerpoint/2010/main" val="31006498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539552" y="188640"/>
            <a:ext cx="7992888" cy="5816977"/>
          </a:xfrm>
          <a:prstGeom prst="rect">
            <a:avLst/>
          </a:prstGeom>
        </p:spPr>
        <p:txBody>
          <a:bodyPr wrap="square">
            <a:spAutoFit/>
          </a:bodyPr>
          <a:lstStyle/>
          <a:p>
            <a:pPr algn="ctr"/>
            <a:r>
              <a:rPr lang="es-ES" sz="4000" dirty="0" smtClean="0"/>
              <a:t>Ley 25877</a:t>
            </a:r>
          </a:p>
          <a:p>
            <a:pPr algn="just"/>
            <a:endParaRPr lang="es-ES" sz="2400" dirty="0" smtClean="0"/>
          </a:p>
          <a:p>
            <a:pPr algn="just"/>
            <a:r>
              <a:rPr lang="es-ES" sz="2800" dirty="0" smtClean="0"/>
              <a:t>Sistema </a:t>
            </a:r>
            <a:r>
              <a:rPr lang="es-ES" sz="2800" dirty="0"/>
              <a:t>Integral de Inspección del Trabajo y de la Seguridad Social (SIDITYSS), destinado al control y fiscalización del cumplimiento de las normas del trabajo y de la seguridad social en todo el territorio nacional, a fin de garantizar los derechos de los trabajadores previstos en el artículo 14 bis de la Constitución Nacional, y en los Convenios Internacionales ratificados por la República Argentina, eliminar el empleo no registrado y las demás distorsiones que el incumplimiento de la normativa laboral y de la seguridad social provoquen. </a:t>
            </a:r>
          </a:p>
        </p:txBody>
      </p:sp>
    </p:spTree>
    <p:extLst>
      <p:ext uri="{BB962C8B-B14F-4D97-AF65-F5344CB8AC3E}">
        <p14:creationId xmlns:p14="http://schemas.microsoft.com/office/powerpoint/2010/main" val="3322444862"/>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463</TotalTime>
  <Words>457</Words>
  <Application>Microsoft Office PowerPoint</Application>
  <PresentationFormat>Presentación en pantalla (4:3)</PresentationFormat>
  <Paragraphs>62</Paragraphs>
  <Slides>27</Slides>
  <Notes>0</Notes>
  <HiddenSlides>0</HiddenSlides>
  <MMClips>0</MMClips>
  <ScaleCrop>false</ScaleCrop>
  <HeadingPairs>
    <vt:vector size="4" baseType="variant">
      <vt:variant>
        <vt:lpstr>Tema</vt:lpstr>
      </vt:variant>
      <vt:variant>
        <vt:i4>1</vt:i4>
      </vt:variant>
      <vt:variant>
        <vt:lpstr>Títulos de diapositiva</vt:lpstr>
      </vt:variant>
      <vt:variant>
        <vt:i4>27</vt:i4>
      </vt:variant>
    </vt:vector>
  </HeadingPairs>
  <TitlesOfParts>
    <vt:vector size="28" baseType="lpstr">
      <vt:lpstr>Tema de Office</vt:lpstr>
      <vt:lpstr>IV Seminario sobre Economía Informal en Argentina O.I.T.</vt:lpstr>
      <vt:lpstr>El rol de la Inspección Laboral en la formalización del empleo</vt:lpstr>
      <vt:lpstr>Recomendaciones OIT</vt:lpstr>
      <vt:lpstr>                      Convenio Nº 81 1947 OIT  Inspección del Trabajo en la Industria y el Comercio Recomendación 81 1947 de la OIT Funciones Preventivas de la Inspección. Colaboración de empleadores y trabajadores respecto higiene y seguridad, conflictos e informes anuales.  </vt:lpstr>
      <vt:lpstr>Convenio Nº 110 1958 </vt:lpstr>
      <vt:lpstr>Convenio 129 1969 OIT Inspección del Trabajo en la agricultura</vt:lpstr>
      <vt:lpstr>         OIT Recomendación 204 de 2015    «Reconociendo que la informalidad     obedece a múltiples causas, incluidas las cuestiones estructurales y de gobernanza, y que, en un     contexto de diálogo social, las políticas públicas pueden acelerar el proceso de transición a la economía formal» </vt:lpstr>
      <vt:lpstr>Organización Administrativa</vt:lpstr>
      <vt:lpstr>Presentación de PowerPoint</vt:lpstr>
      <vt:lpstr>Presentación de PowerPoint</vt:lpstr>
      <vt:lpstr>Presentación de PowerPoint</vt:lpstr>
      <vt:lpstr>         Misión de la Inspección del Trabajo  A) Control de la aplicación de normas  B) Asesoramiento a las partes.  C) Información ascendente y descendente. </vt:lpstr>
      <vt:lpstr>        Información ascendente.  Comunicación de deficiencias de las normas. Participación en la elaboración de la política social</vt:lpstr>
      <vt:lpstr>Decreto 1714/2014</vt:lpstr>
      <vt:lpstr>Presentación de PowerPoint</vt:lpstr>
      <vt:lpstr>Presentación de PowerPoint</vt:lpstr>
      <vt:lpstr>        Facultades de los Inspectores Libre entrada con identificación, salvo vivienda Deberá notificar su presencia al empleador, salvo motivos fundados. Derecho de interrogar y controlar registros y materias. </vt:lpstr>
      <vt:lpstr>         Colaboración con empleadores y trabajadores. Consulta con las organizaciones profesionales Informes a las organizaciones profesionales. </vt:lpstr>
      <vt:lpstr>         Obligaciones de los empleadores Facilidades para la investigación. Libros y registros. Notificación de accidentes. </vt:lpstr>
      <vt:lpstr>         Algunas de las principales causas que originan la informalidad tales como altos costos laborales, inseguridad jurídica, sobre abundancia normativa e inestabilidad normativa, entre otras, deben ser encaradas de manera conjunta en colaboración con las organizaciones profesionales.  </vt:lpstr>
      <vt:lpstr>       Empresas sustentables Empleo decente Inserción social Política Migratoria Venta en espacios públicos Población vulnerable</vt:lpstr>
      <vt:lpstr>          El Director General de la OIT pide soluciones duraderas para la crisis de refugiados y migrantes Una iniciativa a gran escala para establecer canales de migración regulares que respondan a las necesidades reales del mercado laboral y faciliten la reunificación familiar </vt:lpstr>
      <vt:lpstr>          La inspección del Trabajo es una valiosa herramienta en la defensa de la legalidad y la justicia social.  El control objetivo y eficaz de la aplicación de las normas en vigencia significa un resguardo para el trabajo decente y las empresas sustentables. </vt:lpstr>
      <vt:lpstr>         Un eficiente servicio de inspección del trabajo promueve las empresas sostenibles.  Favorece el entorno jurídico propicio y la competencia leal para la generación y el sostenimiento del empleo decente.  </vt:lpstr>
      <vt:lpstr>          OIT Recomendación 204 2015  «Afirmando que la transición de la economía informal a la economía formal es esencial para alcanzar un desarrollo incluyente y hacer efectivo el trabajo decente para todos;» </vt:lpstr>
      <vt:lpstr>              La Policía del Trabajo no se limita a aplicar sanciones  La colaboración con las asociaciones de empleadores y trabajadores es fundamental para estructurar un sistema de obligaciones y cargas sostenible y aceptable </vt:lpstr>
      <vt:lpstr>Gracias!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IV Seminario sobre Economía Informal en Argentina O.I.T.</dc:title>
  <dc:creator>Carlos</dc:creator>
  <cp:lastModifiedBy>Carlos</cp:lastModifiedBy>
  <cp:revision>39</cp:revision>
  <dcterms:created xsi:type="dcterms:W3CDTF">2015-08-07T15:04:16Z</dcterms:created>
  <dcterms:modified xsi:type="dcterms:W3CDTF">2015-08-11T17:45:13Z</dcterms:modified>
</cp:coreProperties>
</file>