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1" r:id="rId4"/>
    <p:sldId id="263" r:id="rId5"/>
    <p:sldId id="262" r:id="rId6"/>
    <p:sldId id="265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8DBDDD-C8D3-4B37-8192-C2A3C8DC4C8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EE5AA12-65B9-4733-9CDF-964E3F4CCDA4}" type="datetimeFigureOut">
              <a:rPr lang="en-GB" smtClean="0"/>
              <a:t>06/08/2015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2132856"/>
            <a:ext cx="7704855" cy="2232248"/>
          </a:xfrm>
        </p:spPr>
        <p:txBody>
          <a:bodyPr/>
          <a:lstStyle/>
          <a:p>
            <a:pPr algn="ctr"/>
            <a:r>
              <a:rPr lang="es-AR" sz="4800" dirty="0" smtClean="0"/>
              <a:t>Recomendación N° 204 sobre la transición de la economía informal a la economía formal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95936" y="5263709"/>
            <a:ext cx="4446984" cy="898605"/>
          </a:xfrm>
        </p:spPr>
        <p:txBody>
          <a:bodyPr>
            <a:normAutofit fontScale="92500" lnSpcReduction="10000"/>
          </a:bodyPr>
          <a:lstStyle/>
          <a:p>
            <a:r>
              <a:rPr lang="es-AR" sz="1800" dirty="0" smtClean="0">
                <a:solidFill>
                  <a:schemeClr val="accent1"/>
                </a:solidFill>
              </a:rPr>
              <a:t>Fabio </a:t>
            </a:r>
            <a:r>
              <a:rPr lang="es-AR" sz="1800" dirty="0" err="1" smtClean="0">
                <a:solidFill>
                  <a:schemeClr val="accent1"/>
                </a:solidFill>
              </a:rPr>
              <a:t>Bertranou</a:t>
            </a:r>
            <a:endParaRPr lang="es-AR" sz="1800" dirty="0" smtClean="0">
              <a:solidFill>
                <a:schemeClr val="accent1"/>
              </a:solidFill>
            </a:endParaRPr>
          </a:p>
          <a:p>
            <a:r>
              <a:rPr lang="es-AR" sz="1800" dirty="0" smtClean="0">
                <a:solidFill>
                  <a:schemeClr val="accent1"/>
                </a:solidFill>
              </a:rPr>
              <a:t>Director del Equipo de Trabajo Decente para el Cono Sur de América Latina de la OIT</a:t>
            </a:r>
            <a:endParaRPr lang="en-GB" sz="1800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98" y="116632"/>
            <a:ext cx="1008112" cy="1625016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06527" y="5263709"/>
            <a:ext cx="1018177" cy="1008112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42492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55847"/>
            <a:ext cx="7632848" cy="1054394"/>
          </a:xfrm>
        </p:spPr>
        <p:txBody>
          <a:bodyPr/>
          <a:lstStyle/>
          <a:p>
            <a:pPr algn="l"/>
            <a:r>
              <a:rPr lang="es-AR" sz="3200" dirty="0" smtClean="0"/>
              <a:t>¿Por qué una Recomendación sobre formalización de la economía informal?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2514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es-AR" dirty="0" smtClean="0"/>
              <a:t>La economía informal concentra una </a:t>
            </a:r>
            <a:r>
              <a:rPr lang="es-AR" b="1" dirty="0" smtClean="0"/>
              <a:t>proporción muy importante del empleo</a:t>
            </a:r>
            <a:r>
              <a:rPr lang="es-AR" dirty="0" smtClean="0"/>
              <a:t>. En América Latina es el 47%.</a:t>
            </a:r>
          </a:p>
          <a:p>
            <a:pPr algn="just">
              <a:spcAft>
                <a:spcPts val="600"/>
              </a:spcAft>
            </a:pPr>
            <a:r>
              <a:rPr lang="es-ES" dirty="0" smtClean="0"/>
              <a:t>La cuestión de la economía informal se ha vuelto más </a:t>
            </a:r>
            <a:r>
              <a:rPr lang="es-ES" b="1" dirty="0" smtClean="0"/>
              <a:t>urgente</a:t>
            </a:r>
            <a:r>
              <a:rPr lang="es-ES" dirty="0" smtClean="0"/>
              <a:t> en el contexto actual de crisis económica mundial.</a:t>
            </a:r>
          </a:p>
          <a:p>
            <a:pPr algn="just">
              <a:spcAft>
                <a:spcPts val="600"/>
              </a:spcAft>
            </a:pPr>
            <a:r>
              <a:rPr lang="es-ES" b="1" dirty="0" smtClean="0"/>
              <a:t>Renovado interés </a:t>
            </a:r>
            <a:r>
              <a:rPr lang="es-ES" dirty="0" smtClean="0"/>
              <a:t>respecto a la elaboración de </a:t>
            </a:r>
            <a:r>
              <a:rPr lang="es-ES" b="1" dirty="0" smtClean="0"/>
              <a:t>políticas eficaces para la formalización</a:t>
            </a:r>
            <a:r>
              <a:rPr lang="es-ES" dirty="0" smtClean="0"/>
              <a:t> por parte de los responsables de formulación de políticas, interlocutores sociales y otros actores de la sociedad civil.</a:t>
            </a:r>
          </a:p>
          <a:p>
            <a:pPr algn="just">
              <a:spcAft>
                <a:spcPts val="600"/>
              </a:spcAft>
            </a:pPr>
            <a:r>
              <a:rPr lang="es-ES" b="1" dirty="0" smtClean="0"/>
              <a:t>Existencia</a:t>
            </a:r>
            <a:r>
              <a:rPr lang="es-ES" dirty="0" smtClean="0"/>
              <a:t> de un importante conjunto de </a:t>
            </a:r>
            <a:r>
              <a:rPr lang="es-ES" b="1" dirty="0" smtClean="0"/>
              <a:t>normas internacionales que coadyuvan a la formalización</a:t>
            </a:r>
            <a:r>
              <a:rPr lang="es-ES" dirty="0" smtClean="0"/>
              <a:t>. Laguna en relación a una norma que brinde orientaciones para poner en marcha una </a:t>
            </a:r>
            <a:r>
              <a:rPr lang="es-ES" b="1" dirty="0" smtClean="0"/>
              <a:t>estrategia integrada </a:t>
            </a:r>
            <a:r>
              <a:rPr lang="es-ES" dirty="0" smtClean="0"/>
              <a:t>para la formalización de la economía informal (en línea con los debates de la CIT de 2002 y otros posteriores).</a:t>
            </a:r>
            <a:endParaRPr lang="es-E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20780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80920" cy="1143000"/>
          </a:xfrm>
        </p:spPr>
        <p:txBody>
          <a:bodyPr/>
          <a:lstStyle/>
          <a:p>
            <a:r>
              <a:rPr lang="es-AR" sz="3200" dirty="0" smtClean="0"/>
              <a:t>El debate sobre políticas de formalización y el proceso de discusión de la Recomendación N. 204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7992888" cy="5328592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Conclusiones de la </a:t>
            </a:r>
            <a:r>
              <a:rPr lang="es-AR" b="1" dirty="0" smtClean="0"/>
              <a:t>CIT de 2002</a:t>
            </a:r>
            <a:r>
              <a:rPr lang="es-AR" dirty="0" smtClean="0"/>
              <a:t>: Hito en el enfoque de la OIT relativo a la informalidad. Se reconoce: </a:t>
            </a:r>
          </a:p>
          <a:p>
            <a:pPr lvl="2"/>
            <a:r>
              <a:rPr lang="es-AR" dirty="0" smtClean="0"/>
              <a:t>Magnitud</a:t>
            </a:r>
          </a:p>
          <a:p>
            <a:pPr lvl="2"/>
            <a:r>
              <a:rPr lang="es-AR" dirty="0" smtClean="0"/>
              <a:t>Heterogeneidad</a:t>
            </a:r>
          </a:p>
          <a:p>
            <a:pPr lvl="2"/>
            <a:r>
              <a:rPr lang="es-AR" dirty="0" smtClean="0"/>
              <a:t>Terminología: “Economía informal” (más amplia que “sector informal”)</a:t>
            </a:r>
          </a:p>
          <a:p>
            <a:pPr lvl="2"/>
            <a:r>
              <a:rPr lang="es-AR" dirty="0" smtClean="0"/>
              <a:t>Políticas para abordar el fenómeno: </a:t>
            </a:r>
            <a:r>
              <a:rPr lang="es-AR" b="1" dirty="0" smtClean="0"/>
              <a:t>enfoque de amplio alcance </a:t>
            </a:r>
            <a:r>
              <a:rPr lang="es-AR" dirty="0" smtClean="0"/>
              <a:t>que comprenda todos los elementos del trabajo decente.</a:t>
            </a:r>
          </a:p>
          <a:p>
            <a:r>
              <a:rPr lang="es-AR" dirty="0" smtClean="0"/>
              <a:t>Posteriores debates a lo largo de los 2000s.</a:t>
            </a:r>
          </a:p>
          <a:p>
            <a:r>
              <a:rPr lang="es-AR" b="1" dirty="0" smtClean="0"/>
              <a:t>CIT 2012 </a:t>
            </a:r>
            <a:r>
              <a:rPr lang="es-AR" dirty="0" smtClean="0"/>
              <a:t>-&gt; se solicitó organizar una reunión de expertos en torno a la promoción de los principios y derechos fundamentales en la economía informal.</a:t>
            </a:r>
          </a:p>
          <a:p>
            <a:r>
              <a:rPr lang="es-AR" b="1" dirty="0" smtClean="0"/>
              <a:t>Reunión del CA</a:t>
            </a:r>
            <a:r>
              <a:rPr lang="es-AR" dirty="0" smtClean="0"/>
              <a:t> (marzo) </a:t>
            </a:r>
            <a:r>
              <a:rPr lang="es-AR" b="1" dirty="0" smtClean="0"/>
              <a:t>2013</a:t>
            </a:r>
            <a:r>
              <a:rPr lang="es-AR" dirty="0" smtClean="0"/>
              <a:t> -&gt; </a:t>
            </a:r>
            <a:r>
              <a:rPr lang="es-AR" b="1" dirty="0" smtClean="0"/>
              <a:t>abordar en la CIT 2014 </a:t>
            </a:r>
            <a:r>
              <a:rPr lang="es-AR" dirty="0" smtClean="0"/>
              <a:t>un punto relativo a </a:t>
            </a:r>
            <a:r>
              <a:rPr lang="es-AR" b="1" dirty="0" smtClean="0"/>
              <a:t>facilitar la transición de la economía informal a la economía formal</a:t>
            </a:r>
            <a:r>
              <a:rPr lang="es-AR" dirty="0" smtClean="0"/>
              <a:t> </a:t>
            </a:r>
            <a:r>
              <a:rPr lang="es-AR" b="1" dirty="0" smtClean="0"/>
              <a:t>(elaboración de normas, proceso de doble discusión)</a:t>
            </a:r>
            <a:r>
              <a:rPr lang="es-AR" dirty="0" smtClean="0"/>
              <a:t> con vistas a la elaboración de una Recomendación.</a:t>
            </a:r>
          </a:p>
          <a:p>
            <a:r>
              <a:rPr lang="es-AR" b="1" dirty="0" smtClean="0"/>
              <a:t>2013</a:t>
            </a:r>
            <a:r>
              <a:rPr lang="es-AR" dirty="0" smtClean="0"/>
              <a:t> -&gt; </a:t>
            </a:r>
            <a:r>
              <a:rPr lang="es-AR" b="1" dirty="0" smtClean="0"/>
              <a:t>Reunión tripartita de expertos</a:t>
            </a:r>
            <a:r>
              <a:rPr lang="es-A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17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085184"/>
            <a:ext cx="1316615" cy="1813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915" y="5085185"/>
            <a:ext cx="1319597" cy="1808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80920" cy="1143000"/>
          </a:xfrm>
        </p:spPr>
        <p:txBody>
          <a:bodyPr/>
          <a:lstStyle/>
          <a:p>
            <a:r>
              <a:rPr lang="es-AR" sz="3200" dirty="0" smtClean="0"/>
              <a:t>El debate sobre políticas de formalización y el proceso de discusión de la Recomendación N. 204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dirty="0" smtClean="0"/>
              <a:t>Informe “Blanco” (2013): cuestionario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s-A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dirty="0" smtClean="0"/>
              <a:t>Informe “Amarillo” (2014): respuestas. </a:t>
            </a:r>
          </a:p>
          <a:p>
            <a:pPr marL="11430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AR" dirty="0"/>
              <a:t> </a:t>
            </a:r>
            <a:r>
              <a:rPr lang="es-AR" dirty="0" smtClean="0"/>
              <a:t>    </a:t>
            </a:r>
            <a:r>
              <a:rPr lang="es-AR" sz="1900" dirty="0" smtClean="0"/>
              <a:t>(apoyo para la 1ra discusión)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dirty="0" smtClean="0"/>
              <a:t>Debate en la CIT 2014 -&gt; Reporte de la comisión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s-A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dirty="0" smtClean="0"/>
              <a:t>Informe “Marrón” (2014): Primer borrador de la Recomendación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s-A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s-AR" dirty="0" smtClean="0"/>
              <a:t>Informes “Azul” (2015): Borrador revisado</a:t>
            </a:r>
          </a:p>
          <a:p>
            <a:pPr marL="11430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AR" dirty="0"/>
              <a:t> </a:t>
            </a:r>
            <a:r>
              <a:rPr lang="es-AR" dirty="0" smtClean="0"/>
              <a:t>  </a:t>
            </a:r>
            <a:r>
              <a:rPr lang="es-AR" sz="1900" dirty="0" smtClean="0"/>
              <a:t>(replicas al Informe marrón y comentarios de la Oficina)</a:t>
            </a:r>
            <a:endParaRPr lang="en-GB" sz="19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973" y="1268760"/>
            <a:ext cx="1261195" cy="1872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736" y="2132856"/>
            <a:ext cx="1343199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973" y="3140968"/>
            <a:ext cx="1261531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870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Contenido de la Recomendación N° 204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Objetivos y ámbito de aplicación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Principios rectores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Marcos jurídicos y de políticas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Políticas de empleo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Derechos y protección social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Incentivos, cumplimiento de las normas y control de su aplicación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Libertad de asociación y libertad sindical, diálogo social y papel de las organizaciones de empleadores y trabajadores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Recopilación de datos y seguimiento</a:t>
            </a:r>
          </a:p>
          <a:p>
            <a:pPr marL="628650" indent="-514350">
              <a:buFont typeface="+mj-lt"/>
              <a:buAutoNum type="romanUcPeriod"/>
            </a:pPr>
            <a:r>
              <a:rPr lang="es-AR" dirty="0" smtClean="0"/>
              <a:t>Aplicación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2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¿Cuáles son los objetivos de la Recomendación N° 204?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ES" dirty="0"/>
              <a:t>La </a:t>
            </a:r>
            <a:r>
              <a:rPr lang="es-ES" dirty="0" smtClean="0"/>
              <a:t>Recomendación </a:t>
            </a:r>
            <a:r>
              <a:rPr lang="es-ES" dirty="0"/>
              <a:t>proporciona a los Miembros </a:t>
            </a:r>
            <a:r>
              <a:rPr lang="es-ES" b="1" dirty="0"/>
              <a:t>orientaciones para</a:t>
            </a:r>
            <a:r>
              <a:rPr lang="es-ES" dirty="0"/>
              <a:t>: </a:t>
            </a:r>
            <a:endParaRPr lang="es-ES" dirty="0" smtClean="0"/>
          </a:p>
          <a:p>
            <a:r>
              <a:rPr lang="es-ES" dirty="0" smtClean="0"/>
              <a:t>facilitar </a:t>
            </a:r>
            <a:r>
              <a:rPr lang="es-ES" b="1" dirty="0"/>
              <a:t>la transición de los trabajadores y las unidades económicas</a:t>
            </a:r>
            <a:r>
              <a:rPr lang="es-ES" dirty="0"/>
              <a:t> desde la economía informal a la </a:t>
            </a:r>
            <a:r>
              <a:rPr lang="es-ES" b="1" dirty="0"/>
              <a:t>economía formal</a:t>
            </a:r>
            <a:r>
              <a:rPr lang="es-ES" dirty="0"/>
              <a:t>, respetando los </a:t>
            </a:r>
            <a:r>
              <a:rPr lang="es-ES" b="1" dirty="0"/>
              <a:t>derechos fundamentales </a:t>
            </a:r>
            <a:r>
              <a:rPr lang="es-ES" dirty="0"/>
              <a:t>de los trabajadores y garantizando oportunidades de seguridad de los </a:t>
            </a:r>
            <a:r>
              <a:rPr lang="es-ES" b="1" dirty="0"/>
              <a:t>ingresos, medios de sustento y </a:t>
            </a:r>
            <a:r>
              <a:rPr lang="es-ES" b="1" dirty="0" smtClean="0"/>
              <a:t>emprendimiento</a:t>
            </a:r>
            <a:r>
              <a:rPr lang="es-ES" dirty="0"/>
              <a:t>,</a:t>
            </a:r>
            <a:endParaRPr lang="es-ES" dirty="0" smtClean="0"/>
          </a:p>
          <a:p>
            <a:r>
              <a:rPr lang="es-ES" dirty="0" smtClean="0"/>
              <a:t>promover </a:t>
            </a:r>
            <a:r>
              <a:rPr lang="es-ES" dirty="0"/>
              <a:t>la creación, preservación y </a:t>
            </a:r>
            <a:r>
              <a:rPr lang="es-ES" b="1" dirty="0"/>
              <a:t>sustentabilidad de empresas y de empleos decentes</a:t>
            </a:r>
            <a:r>
              <a:rPr lang="es-ES" dirty="0"/>
              <a:t> en la economía formal, así como la </a:t>
            </a:r>
            <a:r>
              <a:rPr lang="es-ES" b="1" dirty="0"/>
              <a:t>coherencia de las políticas </a:t>
            </a:r>
            <a:r>
              <a:rPr lang="es-ES" dirty="0"/>
              <a:t>macroeconómicas, de empleo, de protección social y otras políticas </a:t>
            </a:r>
            <a:r>
              <a:rPr lang="es-ES" dirty="0" smtClean="0"/>
              <a:t>sociales, </a:t>
            </a:r>
          </a:p>
          <a:p>
            <a:r>
              <a:rPr lang="es-ES" b="1" dirty="0" smtClean="0"/>
              <a:t>prevenir </a:t>
            </a:r>
            <a:r>
              <a:rPr lang="es-ES" b="1" dirty="0"/>
              <a:t>la informalización </a:t>
            </a:r>
            <a:r>
              <a:rPr lang="es-ES" dirty="0"/>
              <a:t>de los empleos de la economía formal.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57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200" dirty="0" smtClean="0"/>
              <a:t>¿Cuál es la relevancia de la Recomendación N° 204?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Primer instrumento internacional para:</a:t>
            </a:r>
          </a:p>
          <a:p>
            <a:pPr lvl="1"/>
            <a:r>
              <a:rPr lang="es-AR" b="1" dirty="0" smtClean="0"/>
              <a:t>Abordar la economía informal como un todo</a:t>
            </a:r>
            <a:r>
              <a:rPr lang="es-AR" dirty="0" smtClean="0"/>
              <a:t>,</a:t>
            </a:r>
          </a:p>
          <a:p>
            <a:pPr lvl="1"/>
            <a:r>
              <a:rPr lang="es-AR" dirty="0" smtClean="0"/>
              <a:t>Brindar </a:t>
            </a:r>
            <a:r>
              <a:rPr lang="es-AR" b="1" dirty="0" smtClean="0"/>
              <a:t>orientación</a:t>
            </a:r>
            <a:r>
              <a:rPr lang="es-AR" dirty="0" smtClean="0"/>
              <a:t> sobre cómo facilitar la transición de la economía informal hacia la economía formal a partir de un </a:t>
            </a:r>
            <a:r>
              <a:rPr lang="es-AR" b="1" dirty="0" smtClean="0"/>
              <a:t>enfoque de políticas integral</a:t>
            </a:r>
            <a:r>
              <a:rPr lang="es-AR" dirty="0" smtClean="0"/>
              <a:t>:</a:t>
            </a:r>
          </a:p>
          <a:p>
            <a:pPr lvl="1"/>
            <a:r>
              <a:rPr lang="es-AR" dirty="0" smtClean="0"/>
              <a:t>Consideración de las </a:t>
            </a:r>
            <a:r>
              <a:rPr lang="es-AR" dirty="0"/>
              <a:t>d</a:t>
            </a:r>
            <a:r>
              <a:rPr lang="es-AR" dirty="0" smtClean="0"/>
              <a:t>iferentes aristas del fenómeno,</a:t>
            </a:r>
          </a:p>
          <a:p>
            <a:pPr lvl="1"/>
            <a:r>
              <a:rPr lang="es-AR" dirty="0" smtClean="0"/>
              <a:t>Ponderación de los instrumentos internacionales existentes,</a:t>
            </a:r>
          </a:p>
          <a:p>
            <a:pPr lvl="1"/>
            <a:r>
              <a:rPr lang="es-AR" dirty="0" smtClean="0"/>
              <a:t>Identificación de buenas prácticas y de innovaciones en materia de políticas.</a:t>
            </a:r>
          </a:p>
          <a:p>
            <a:r>
              <a:rPr lang="es-AR" dirty="0" smtClean="0"/>
              <a:t>Es una </a:t>
            </a:r>
            <a:r>
              <a:rPr lang="es-AR" b="1" dirty="0" smtClean="0"/>
              <a:t>guía para la acción</a:t>
            </a:r>
            <a:r>
              <a:rPr lang="es-AR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251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7620000" cy="1143000"/>
          </a:xfrm>
        </p:spPr>
        <p:txBody>
          <a:bodyPr/>
          <a:lstStyle/>
          <a:p>
            <a:pPr algn="ctr"/>
            <a:r>
              <a:rPr lang="es-AR" dirty="0" smtClean="0"/>
              <a:t>¡Muchas gracias!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8522559" y="282122"/>
            <a:ext cx="536984" cy="531676"/>
            <a:chOff x="467544" y="4797152"/>
            <a:chExt cx="1018177" cy="1008112"/>
          </a:xfrm>
        </p:grpSpPr>
        <p:sp>
          <p:nvSpPr>
            <p:cNvPr id="5" name="Rectangle 4"/>
            <p:cNvSpPr/>
            <p:nvPr/>
          </p:nvSpPr>
          <p:spPr>
            <a:xfrm>
              <a:off x="467544" y="47971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7649" y="494955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19944" y="5157192"/>
              <a:ext cx="648072" cy="648072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59312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1737</TotalTime>
  <Words>674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Recomendación N° 204 sobre la transición de la economía informal a la economía formal</vt:lpstr>
      <vt:lpstr>¿Por qué una Recomendación sobre formalización de la economía informal?</vt:lpstr>
      <vt:lpstr>El debate sobre políticas de formalización y el proceso de discusión de la Recomendación N. 204</vt:lpstr>
      <vt:lpstr>El debate sobre políticas de formalización y el proceso de discusión de la Recomendación N. 204</vt:lpstr>
      <vt:lpstr>Contenido de la Recomendación N° 204</vt:lpstr>
      <vt:lpstr>¿Cuáles son los objetivos de la Recomendación N° 204?</vt:lpstr>
      <vt:lpstr>¿Cuál es la relevancia de la Recomendación N° 204?</vt:lpstr>
      <vt:lpstr>¡Muchas gracias!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Mariana Sebastiani</dc:creator>
  <cp:lastModifiedBy>Luis Casanova</cp:lastModifiedBy>
  <cp:revision>26</cp:revision>
  <dcterms:created xsi:type="dcterms:W3CDTF">2015-07-27T14:35:54Z</dcterms:created>
  <dcterms:modified xsi:type="dcterms:W3CDTF">2015-08-07T15:29:55Z</dcterms:modified>
</cp:coreProperties>
</file>