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4" r:id="rId9"/>
    <p:sldId id="265" r:id="rId10"/>
    <p:sldId id="266" r:id="rId11"/>
    <p:sldId id="268" r:id="rId12"/>
    <p:sldId id="26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2132856"/>
            <a:ext cx="7704855" cy="2232248"/>
          </a:xfrm>
        </p:spPr>
        <p:txBody>
          <a:bodyPr/>
          <a:lstStyle/>
          <a:p>
            <a:pPr algn="ctr"/>
            <a:r>
              <a:rPr lang="es-AR" sz="5600" dirty="0" smtClean="0"/>
              <a:t>Caminos hacia la formalización laboral en Argentina</a:t>
            </a:r>
            <a:endParaRPr lang="en-GB" sz="5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936" y="5263709"/>
            <a:ext cx="4446984" cy="898605"/>
          </a:xfrm>
        </p:spPr>
        <p:txBody>
          <a:bodyPr>
            <a:normAutofit fontScale="92500" lnSpcReduction="10000"/>
          </a:bodyPr>
          <a:lstStyle/>
          <a:p>
            <a:r>
              <a:rPr lang="es-AR" sz="1800" dirty="0" smtClean="0">
                <a:solidFill>
                  <a:schemeClr val="accent1"/>
                </a:solidFill>
              </a:rPr>
              <a:t>Fabio </a:t>
            </a:r>
            <a:r>
              <a:rPr lang="es-AR" sz="1800" dirty="0" err="1" smtClean="0">
                <a:solidFill>
                  <a:schemeClr val="accent1"/>
                </a:solidFill>
              </a:rPr>
              <a:t>Bertranou</a:t>
            </a:r>
            <a:endParaRPr lang="es-AR" sz="1800" dirty="0" smtClean="0">
              <a:solidFill>
                <a:schemeClr val="accent1"/>
              </a:solidFill>
            </a:endParaRPr>
          </a:p>
          <a:p>
            <a:r>
              <a:rPr lang="es-AR" sz="1800" dirty="0" smtClean="0">
                <a:solidFill>
                  <a:schemeClr val="accent1"/>
                </a:solidFill>
              </a:rPr>
              <a:t>Director del Equipo de Trabajo Decente para el Cono Sur de América Latina de la OIT</a:t>
            </a:r>
            <a:endParaRPr lang="en-GB" sz="18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98" y="116632"/>
            <a:ext cx="1008112" cy="162501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06527" y="5263709"/>
            <a:ext cx="1018177" cy="1008112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4249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71871"/>
            <a:ext cx="8136904" cy="1054394"/>
          </a:xfrm>
        </p:spPr>
        <p:txBody>
          <a:bodyPr/>
          <a:lstStyle/>
          <a:p>
            <a:r>
              <a:rPr lang="es-ES" sz="3200" dirty="0"/>
              <a:t>¿Por qué, luego de la notable reducción del </a:t>
            </a:r>
            <a:r>
              <a:rPr lang="es-ES" sz="3200" dirty="0" smtClean="0"/>
              <a:t>ENR entre </a:t>
            </a:r>
            <a:r>
              <a:rPr lang="es-ES" sz="3200" dirty="0"/>
              <a:t>2003 y 2008, el empleo </a:t>
            </a:r>
            <a:r>
              <a:rPr lang="es-ES" sz="3200" dirty="0" smtClean="0"/>
              <a:t>informal </a:t>
            </a:r>
            <a:r>
              <a:rPr lang="en-GB" sz="3200" dirty="0" err="1" smtClean="0"/>
              <a:t>mantiene</a:t>
            </a:r>
            <a:r>
              <a:rPr lang="en-GB" sz="3200" dirty="0" smtClean="0"/>
              <a:t> </a:t>
            </a:r>
            <a:r>
              <a:rPr lang="en-GB" sz="3200" dirty="0" err="1"/>
              <a:t>niveles</a:t>
            </a:r>
            <a:r>
              <a:rPr lang="en-GB" sz="3200" dirty="0"/>
              <a:t> </a:t>
            </a:r>
            <a:r>
              <a:rPr lang="en-GB" sz="3200" dirty="0" smtClean="0"/>
              <a:t> </a:t>
            </a:r>
            <a:r>
              <a:rPr lang="en-GB" sz="3200" dirty="0" err="1" smtClean="0"/>
              <a:t>relativamente</a:t>
            </a:r>
            <a:r>
              <a:rPr lang="en-GB" sz="3200" dirty="0" smtClean="0"/>
              <a:t> </a:t>
            </a:r>
            <a:r>
              <a:rPr lang="en-GB" sz="3200" dirty="0" err="1"/>
              <a:t>elevados</a:t>
            </a:r>
            <a:r>
              <a:rPr lang="en-GB" sz="3200" dirty="0"/>
              <a:t>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04256"/>
            <a:ext cx="8064896" cy="4277072"/>
          </a:xfrm>
        </p:spPr>
        <p:txBody>
          <a:bodyPr>
            <a:normAutofit/>
          </a:bodyPr>
          <a:lstStyle/>
          <a:p>
            <a:r>
              <a:rPr lang="es-ES" dirty="0" smtClean="0"/>
              <a:t>Desaceleración </a:t>
            </a:r>
            <a:r>
              <a:rPr lang="es-ES" dirty="0"/>
              <a:t>en la creación de empleo asalariado formal luego de la </a:t>
            </a:r>
            <a:r>
              <a:rPr lang="es-ES" dirty="0" smtClean="0"/>
              <a:t>crisis financiera </a:t>
            </a:r>
            <a:r>
              <a:rPr lang="es-ES" dirty="0"/>
              <a:t>internacional de 2009</a:t>
            </a:r>
            <a:r>
              <a:rPr lang="es-ES" dirty="0" smtClean="0"/>
              <a:t>.</a:t>
            </a:r>
          </a:p>
          <a:p>
            <a:r>
              <a:rPr lang="es-ES" dirty="0" smtClean="0"/>
              <a:t>Menor dinamismo del nivel de actividad.</a:t>
            </a:r>
          </a:p>
          <a:p>
            <a:r>
              <a:rPr lang="es-ES" dirty="0" smtClean="0"/>
              <a:t>Concentración </a:t>
            </a:r>
            <a:r>
              <a:rPr lang="es-ES" dirty="0"/>
              <a:t>en algunos segmentos del </a:t>
            </a:r>
            <a:r>
              <a:rPr lang="es-ES" dirty="0" smtClean="0"/>
              <a:t>mercado laboral </a:t>
            </a:r>
            <a:r>
              <a:rPr lang="es-ES" dirty="0"/>
              <a:t>y de la economía donde las políticas </a:t>
            </a:r>
            <a:r>
              <a:rPr lang="es-ES" dirty="0" smtClean="0"/>
              <a:t>públicas enfrentan ciertas dificultades </a:t>
            </a:r>
            <a:r>
              <a:rPr lang="es-ES" dirty="0"/>
              <a:t>adicionales para obtener resultados </a:t>
            </a:r>
            <a:r>
              <a:rPr lang="es-ES" dirty="0" smtClean="0"/>
              <a:t>alentadores respecto </a:t>
            </a:r>
            <a:r>
              <a:rPr lang="es-ES" dirty="0"/>
              <a:t>de la </a:t>
            </a:r>
            <a:r>
              <a:rPr lang="es-ES" dirty="0" smtClean="0"/>
              <a:t>formalización.</a:t>
            </a:r>
          </a:p>
          <a:p>
            <a:r>
              <a:rPr lang="es-ES" dirty="0" smtClean="0"/>
              <a:t>Aun persisten heterogeneidades productivas.</a:t>
            </a:r>
          </a:p>
          <a:p>
            <a:r>
              <a:rPr lang="es-ES" dirty="0" smtClean="0"/>
              <a:t>Fuertes heterogeneidades territoriales.</a:t>
            </a:r>
            <a:endParaRPr lang="es-E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77373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74406"/>
            <a:ext cx="8136904" cy="1054394"/>
          </a:xfrm>
        </p:spPr>
        <p:txBody>
          <a:bodyPr/>
          <a:lstStyle/>
          <a:p>
            <a:r>
              <a:rPr lang="es-ES" sz="3200" dirty="0"/>
              <a:t>¿Cuáles son algunas de las barreras que se </a:t>
            </a:r>
            <a:r>
              <a:rPr lang="es-ES" sz="3200" dirty="0" smtClean="0"/>
              <a:t>presentan para </a:t>
            </a:r>
            <a:r>
              <a:rPr lang="es-ES" sz="3200" dirty="0"/>
              <a:t>la formalización de la economía informal?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20888"/>
            <a:ext cx="8064896" cy="4277072"/>
          </a:xfrm>
        </p:spPr>
        <p:txBody>
          <a:bodyPr>
            <a:normAutofit/>
          </a:bodyPr>
          <a:lstStyle/>
          <a:p>
            <a:r>
              <a:rPr lang="en-GB" dirty="0"/>
              <a:t>El </a:t>
            </a:r>
            <a:r>
              <a:rPr lang="en-GB" dirty="0" err="1"/>
              <a:t>desempeño</a:t>
            </a:r>
            <a:r>
              <a:rPr lang="en-GB" dirty="0"/>
              <a:t> </a:t>
            </a:r>
            <a:r>
              <a:rPr lang="en-GB" dirty="0" err="1"/>
              <a:t>macroeconómico</a:t>
            </a:r>
            <a:r>
              <a:rPr lang="es-ES" dirty="0" smtClean="0"/>
              <a:t>. Menor dinamismo del nivel actividad.</a:t>
            </a:r>
          </a:p>
          <a:p>
            <a:r>
              <a:rPr lang="es-ES" dirty="0"/>
              <a:t>La estructura productiva</a:t>
            </a:r>
            <a:r>
              <a:rPr lang="es-ES" dirty="0" smtClean="0"/>
              <a:t>. Persistencia de heterogeneidades.</a:t>
            </a:r>
          </a:p>
          <a:p>
            <a:r>
              <a:rPr lang="es-ES" dirty="0"/>
              <a:t>Las calificaciones de los trabajadores informales.</a:t>
            </a:r>
            <a:endParaRPr lang="es-ES" dirty="0" smtClean="0"/>
          </a:p>
          <a:p>
            <a:r>
              <a:rPr lang="es-ES" dirty="0" smtClean="0"/>
              <a:t>Aun persisten heterogeneidades productivas.</a:t>
            </a:r>
          </a:p>
          <a:p>
            <a:r>
              <a:rPr lang="es-ES" dirty="0" smtClean="0"/>
              <a:t>Fuertes heterogeneidades territoriales.</a:t>
            </a:r>
          </a:p>
          <a:p>
            <a:r>
              <a:rPr lang="es-ES" dirty="0"/>
              <a:t>La tolerancia social y los aspectos </a:t>
            </a:r>
            <a:r>
              <a:rPr lang="es-ES" dirty="0" smtClean="0"/>
              <a:t>culturales.</a:t>
            </a:r>
            <a:endParaRPr lang="es-E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39331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74406"/>
            <a:ext cx="8136904" cy="1054394"/>
          </a:xfrm>
        </p:spPr>
        <p:txBody>
          <a:bodyPr/>
          <a:lstStyle/>
          <a:p>
            <a:r>
              <a:rPr lang="es-ES" sz="3200" dirty="0"/>
              <a:t>¿Qué elementos deben componer una estrategia </a:t>
            </a:r>
            <a:r>
              <a:rPr lang="es-ES" sz="3200" dirty="0" smtClean="0"/>
              <a:t>integral para </a:t>
            </a:r>
            <a:r>
              <a:rPr lang="es-ES" sz="3200" dirty="0"/>
              <a:t>formalizar la economía informal?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20888"/>
            <a:ext cx="8064896" cy="4277072"/>
          </a:xfrm>
        </p:spPr>
        <p:txBody>
          <a:bodyPr>
            <a:normAutofit/>
          </a:bodyPr>
          <a:lstStyle/>
          <a:p>
            <a:r>
              <a:rPr lang="en-GB" dirty="0" err="1"/>
              <a:t>Política</a:t>
            </a:r>
            <a:r>
              <a:rPr lang="en-GB" dirty="0"/>
              <a:t> </a:t>
            </a:r>
            <a:r>
              <a:rPr lang="en-GB" dirty="0" err="1"/>
              <a:t>macroeconómica</a:t>
            </a:r>
            <a:r>
              <a:rPr lang="es-ES" dirty="0" smtClean="0"/>
              <a:t>. Crecimiento económico como condición necesaria para la formalización (aunque no suficiente)</a:t>
            </a:r>
          </a:p>
          <a:p>
            <a:r>
              <a:rPr lang="es-ES" dirty="0"/>
              <a:t>Políticas para desarrollar y fortalecer el entramado productivo</a:t>
            </a:r>
            <a:r>
              <a:rPr lang="es-ES" dirty="0" smtClean="0"/>
              <a:t>.</a:t>
            </a:r>
          </a:p>
          <a:p>
            <a:r>
              <a:rPr lang="es-ES" dirty="0"/>
              <a:t>Políticas laborales y de mercado de trabajo</a:t>
            </a:r>
            <a:r>
              <a:rPr lang="es-ES" dirty="0" smtClean="0"/>
              <a:t>.</a:t>
            </a:r>
          </a:p>
          <a:p>
            <a:r>
              <a:rPr lang="es-ES" dirty="0"/>
              <a:t>Concientización sobre la problemática de la </a:t>
            </a:r>
            <a:r>
              <a:rPr lang="es-ES" dirty="0" smtClean="0"/>
              <a:t>informalidad y </a:t>
            </a:r>
            <a:r>
              <a:rPr lang="es-ES" dirty="0"/>
              <a:t>difusión de instrumentos para la formalización</a:t>
            </a:r>
            <a:r>
              <a:rPr lang="es-ES" dirty="0" smtClean="0"/>
              <a:t>.</a:t>
            </a:r>
          </a:p>
          <a:p>
            <a:r>
              <a:rPr lang="es-ES" dirty="0" smtClean="0"/>
              <a:t>Acciones para reducir heterogeneidades territoriales.</a:t>
            </a:r>
          </a:p>
          <a:p>
            <a:endParaRPr lang="es-E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68173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7620000" cy="1143000"/>
          </a:xfrm>
        </p:spPr>
        <p:txBody>
          <a:bodyPr/>
          <a:lstStyle/>
          <a:p>
            <a:pPr algn="ctr"/>
            <a:r>
              <a:rPr lang="es-AR" dirty="0" smtClean="0"/>
              <a:t>¡Muchas gracias!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5931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pPr marL="45720" indent="0">
              <a:buNone/>
            </a:pPr>
            <a:endParaRPr lang="es-AR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2497"/>
            <a:ext cx="4258103" cy="603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99992" y="401464"/>
            <a:ext cx="3888432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dirty="0" smtClean="0"/>
              <a:t>Publicación con contribuciones tripartitas que aborda los siguientes interrogantes (entre otros):</a:t>
            </a:r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i="1" dirty="0" smtClean="0"/>
              <a:t>¿</a:t>
            </a:r>
            <a:r>
              <a:rPr lang="en-GB" i="1" dirty="0" err="1"/>
              <a:t>Por</a:t>
            </a:r>
            <a:r>
              <a:rPr lang="en-GB" i="1" dirty="0"/>
              <a:t> </a:t>
            </a:r>
            <a:r>
              <a:rPr lang="en-GB" i="1" dirty="0" err="1" smtClean="0"/>
              <a:t>qué</a:t>
            </a:r>
            <a:r>
              <a:rPr lang="en-GB" i="1" dirty="0" smtClean="0"/>
              <a:t> la </a:t>
            </a:r>
            <a:r>
              <a:rPr lang="es-ES" i="1" dirty="0" smtClean="0"/>
              <a:t>informalidad </a:t>
            </a:r>
            <a:r>
              <a:rPr lang="es-ES" i="1" dirty="0"/>
              <a:t>es un tema relevante para las políticas públicas? </a:t>
            </a:r>
            <a:endParaRPr lang="es-ES" i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i="1" dirty="0" smtClean="0"/>
              <a:t>¿</a:t>
            </a:r>
            <a:r>
              <a:rPr lang="es-ES" i="1" dirty="0"/>
              <a:t>Por qué, luego de la </a:t>
            </a:r>
            <a:r>
              <a:rPr lang="es-ES" i="1" dirty="0" smtClean="0"/>
              <a:t>notable reducción </a:t>
            </a:r>
            <a:r>
              <a:rPr lang="es-ES" i="1" dirty="0"/>
              <a:t>del empleo no registrado entre </a:t>
            </a:r>
            <a:r>
              <a:rPr lang="es-ES" i="1" dirty="0" smtClean="0"/>
              <a:t>2003 </a:t>
            </a:r>
            <a:r>
              <a:rPr lang="es-ES" i="1" dirty="0"/>
              <a:t>y 2008, el empleo informal </a:t>
            </a:r>
            <a:r>
              <a:rPr lang="es-ES" i="1" dirty="0" smtClean="0"/>
              <a:t>persiste en </a:t>
            </a:r>
            <a:r>
              <a:rPr lang="es-ES" i="1" dirty="0"/>
              <a:t>niveles relativamente elevados? </a:t>
            </a:r>
            <a:endParaRPr lang="es-ES" i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i="1" dirty="0" smtClean="0"/>
              <a:t>¿</a:t>
            </a:r>
            <a:r>
              <a:rPr lang="es-ES" i="1" dirty="0"/>
              <a:t>Cuáles son algunas de las barreras que </a:t>
            </a:r>
            <a:r>
              <a:rPr lang="es-ES" i="1" dirty="0" smtClean="0"/>
              <a:t>se presentan </a:t>
            </a:r>
            <a:r>
              <a:rPr lang="es-ES" i="1" dirty="0"/>
              <a:t>para la formalización de la economía informal? </a:t>
            </a:r>
            <a:endParaRPr lang="es-ES" i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i="1" dirty="0" smtClean="0"/>
              <a:t>¿</a:t>
            </a:r>
            <a:r>
              <a:rPr lang="es-ES" i="1" dirty="0"/>
              <a:t>Qué elementos </a:t>
            </a:r>
            <a:r>
              <a:rPr lang="es-ES" i="1" dirty="0" smtClean="0"/>
              <a:t>deben componer </a:t>
            </a:r>
            <a:r>
              <a:rPr lang="es-ES" i="1" dirty="0"/>
              <a:t>una estrategia integral para formalizar la economía informal</a:t>
            </a:r>
            <a:r>
              <a:rPr lang="es-ES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917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55847"/>
            <a:ext cx="7200800" cy="1054394"/>
          </a:xfrm>
        </p:spPr>
        <p:txBody>
          <a:bodyPr/>
          <a:lstStyle/>
          <a:p>
            <a:pPr algn="l"/>
            <a:r>
              <a:rPr lang="es-AR" dirty="0" smtClean="0"/>
              <a:t>Estructura de la publicación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PRIMERA PARTE: </a:t>
            </a:r>
            <a:r>
              <a:rPr lang="es-ES" dirty="0" smtClean="0"/>
              <a:t>CARACTERÍSTICAS </a:t>
            </a:r>
            <a:r>
              <a:rPr lang="es-ES" dirty="0"/>
              <a:t>Y DETERMINANTES DE LA INFORMALIDAD LABORAL</a:t>
            </a:r>
            <a:endParaRPr lang="es-AR" dirty="0"/>
          </a:p>
          <a:p>
            <a:endParaRPr lang="es-AR" dirty="0" smtClean="0"/>
          </a:p>
          <a:p>
            <a:r>
              <a:rPr lang="es-ES" dirty="0"/>
              <a:t>La informalidad laboral: nueva evidencia a partir de la Encuesta </a:t>
            </a:r>
            <a:r>
              <a:rPr lang="es-ES" dirty="0" smtClean="0"/>
              <a:t>Nacional de </a:t>
            </a:r>
            <a:r>
              <a:rPr lang="es-ES" dirty="0"/>
              <a:t>Protección y Seguridad </a:t>
            </a:r>
            <a:r>
              <a:rPr lang="es-ES" dirty="0" smtClean="0"/>
              <a:t>Social,</a:t>
            </a:r>
          </a:p>
          <a:p>
            <a:endParaRPr lang="es-ES" dirty="0" smtClean="0"/>
          </a:p>
          <a:p>
            <a:r>
              <a:rPr lang="es-ES" dirty="0"/>
              <a:t>Los segmentos críticos de la informalidad </a:t>
            </a:r>
            <a:r>
              <a:rPr lang="es-ES" dirty="0" smtClean="0"/>
              <a:t>laboral,</a:t>
            </a:r>
          </a:p>
          <a:p>
            <a:endParaRPr lang="es-ES" dirty="0"/>
          </a:p>
          <a:p>
            <a:r>
              <a:rPr lang="en-GB" dirty="0" err="1"/>
              <a:t>Estructura</a:t>
            </a:r>
            <a:r>
              <a:rPr lang="en-GB" dirty="0"/>
              <a:t> </a:t>
            </a:r>
            <a:r>
              <a:rPr lang="en-GB" dirty="0" err="1"/>
              <a:t>productiva</a:t>
            </a:r>
            <a:r>
              <a:rPr lang="en-GB" dirty="0"/>
              <a:t> e </a:t>
            </a:r>
            <a:r>
              <a:rPr lang="en-GB" dirty="0" err="1"/>
              <a:t>informalidad</a:t>
            </a:r>
            <a:r>
              <a:rPr lang="en-GB" dirty="0"/>
              <a:t> </a:t>
            </a:r>
            <a:r>
              <a:rPr lang="en-GB" dirty="0" err="1" smtClean="0"/>
              <a:t>laboral</a:t>
            </a:r>
            <a:r>
              <a:rPr lang="en-GB" dirty="0" smtClean="0"/>
              <a:t>.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2078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55847"/>
            <a:ext cx="7200800" cy="1054394"/>
          </a:xfrm>
        </p:spPr>
        <p:txBody>
          <a:bodyPr/>
          <a:lstStyle/>
          <a:p>
            <a:pPr algn="l"/>
            <a:r>
              <a:rPr lang="es-AR" dirty="0" smtClean="0"/>
              <a:t>Estructura de la publicación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SEGUNDA </a:t>
            </a:r>
            <a:r>
              <a:rPr lang="en-GB" dirty="0" smtClean="0"/>
              <a:t>PARTE: </a:t>
            </a:r>
            <a:r>
              <a:rPr lang="es-ES" dirty="0" smtClean="0"/>
              <a:t>INFORMALIDAD</a:t>
            </a:r>
            <a:r>
              <a:rPr lang="es-ES" dirty="0"/>
              <a:t>, EMPLEO DE BAJOS SALARIOS Y SEGMENTACIÓN LABORAL</a:t>
            </a:r>
            <a:endParaRPr lang="es-AR" dirty="0" smtClean="0"/>
          </a:p>
          <a:p>
            <a:endParaRPr lang="es-ES" dirty="0" smtClean="0"/>
          </a:p>
          <a:p>
            <a:r>
              <a:rPr lang="es-ES" dirty="0"/>
              <a:t>Informalidad, ingresos laborales y papel del salario mínimo</a:t>
            </a:r>
            <a:r>
              <a:rPr lang="es-ES" dirty="0" smtClean="0"/>
              <a:t>,</a:t>
            </a:r>
          </a:p>
          <a:p>
            <a:endParaRPr lang="es-ES" dirty="0" smtClean="0"/>
          </a:p>
          <a:p>
            <a:r>
              <a:rPr lang="es-ES" dirty="0"/>
              <a:t>Las condiciones de empleo y la informalidad laboral en el sector formal</a:t>
            </a:r>
            <a:r>
              <a:rPr lang="es-ES" dirty="0" smtClean="0"/>
              <a:t>,</a:t>
            </a:r>
          </a:p>
          <a:p>
            <a:endParaRPr lang="es-ES" dirty="0"/>
          </a:p>
          <a:p>
            <a:r>
              <a:rPr lang="es-ES" dirty="0"/>
              <a:t>Dimensión regional de la informalidad y la segmentación </a:t>
            </a:r>
            <a:r>
              <a:rPr lang="es-ES" dirty="0" smtClean="0"/>
              <a:t>laboral,</a:t>
            </a:r>
          </a:p>
          <a:p>
            <a:endParaRPr lang="es-ES" dirty="0"/>
          </a:p>
          <a:p>
            <a:r>
              <a:rPr lang="es-ES" dirty="0"/>
              <a:t>Desbalance de calificaciones, polarización en la creación de </a:t>
            </a:r>
            <a:r>
              <a:rPr lang="es-ES" dirty="0" smtClean="0"/>
              <a:t>empleo </a:t>
            </a:r>
            <a:r>
              <a:rPr lang="en-GB" dirty="0" smtClean="0"/>
              <a:t>e </a:t>
            </a:r>
            <a:r>
              <a:rPr lang="en-GB" dirty="0" err="1"/>
              <a:t>informalidad</a:t>
            </a:r>
            <a:r>
              <a:rPr lang="en-GB" dirty="0"/>
              <a:t>: </a:t>
            </a:r>
            <a:r>
              <a:rPr lang="en-GB" dirty="0" err="1"/>
              <a:t>evidencia</a:t>
            </a:r>
            <a:r>
              <a:rPr lang="en-GB" dirty="0"/>
              <a:t> </a:t>
            </a:r>
            <a:r>
              <a:rPr lang="en-GB" dirty="0" err="1"/>
              <a:t>para</a:t>
            </a:r>
            <a:r>
              <a:rPr lang="en-GB" dirty="0"/>
              <a:t> </a:t>
            </a:r>
            <a:r>
              <a:rPr lang="en-GB" dirty="0" smtClean="0"/>
              <a:t>Argentina.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2402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55847"/>
            <a:ext cx="7200800" cy="1054394"/>
          </a:xfrm>
        </p:spPr>
        <p:txBody>
          <a:bodyPr/>
          <a:lstStyle/>
          <a:p>
            <a:pPr algn="l"/>
            <a:r>
              <a:rPr lang="es-AR" dirty="0" smtClean="0"/>
              <a:t>Estructura de la publicación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/>
              <a:t>TERCERA </a:t>
            </a:r>
            <a:r>
              <a:rPr lang="en-GB" sz="2600" dirty="0" smtClean="0"/>
              <a:t>PARTE: </a:t>
            </a:r>
            <a:r>
              <a:rPr lang="es-ES" sz="2600" dirty="0" smtClean="0"/>
              <a:t>POLÍTICAS </a:t>
            </a:r>
            <a:r>
              <a:rPr lang="es-ES" sz="2600" dirty="0"/>
              <a:t>PÚBLICAS PARA LA </a:t>
            </a:r>
            <a:r>
              <a:rPr lang="es-ES" sz="2600" dirty="0" smtClean="0"/>
              <a:t>FORMALIZACIÓN</a:t>
            </a:r>
          </a:p>
          <a:p>
            <a:endParaRPr lang="es-ES" dirty="0" smtClean="0"/>
          </a:p>
          <a:p>
            <a:pPr>
              <a:spcAft>
                <a:spcPts val="600"/>
              </a:spcAft>
            </a:pPr>
            <a:r>
              <a:rPr lang="es-ES" dirty="0"/>
              <a:t>Perspectiva de políticas de formalización de la economía informal</a:t>
            </a:r>
            <a:r>
              <a:rPr lang="es-ES" dirty="0" smtClean="0"/>
              <a:t>,</a:t>
            </a:r>
          </a:p>
          <a:p>
            <a:pPr>
              <a:spcAft>
                <a:spcPts val="600"/>
              </a:spcAft>
            </a:pPr>
            <a:r>
              <a:rPr lang="es-ES" dirty="0" smtClean="0"/>
              <a:t>Profundización </a:t>
            </a:r>
            <a:r>
              <a:rPr lang="es-ES" dirty="0"/>
              <a:t>y redefinición de políticas para la formalización laboral</a:t>
            </a:r>
            <a:r>
              <a:rPr lang="es-ES" dirty="0" smtClean="0"/>
              <a:t>: Ley </a:t>
            </a:r>
            <a:r>
              <a:rPr lang="es-ES" dirty="0"/>
              <a:t>de Promoción del empleo registrado y prevención del fraude laboral</a:t>
            </a:r>
            <a:r>
              <a:rPr lang="es-ES" dirty="0" smtClean="0"/>
              <a:t>,</a:t>
            </a:r>
          </a:p>
          <a:p>
            <a:pPr>
              <a:spcAft>
                <a:spcPts val="600"/>
              </a:spcAft>
            </a:pPr>
            <a:r>
              <a:rPr lang="es-ES" dirty="0" smtClean="0"/>
              <a:t>La </a:t>
            </a:r>
            <a:r>
              <a:rPr lang="es-ES" dirty="0"/>
              <a:t>formalización del empleo mediante el fortalecimiento del </a:t>
            </a:r>
            <a:r>
              <a:rPr lang="es-ES" dirty="0" smtClean="0"/>
              <a:t>entramado productivo</a:t>
            </a:r>
            <a:r>
              <a:rPr lang="es-ES" dirty="0"/>
              <a:t>. Cambio estructural y creación de empleo de </a:t>
            </a:r>
            <a:r>
              <a:rPr lang="es-ES" dirty="0" smtClean="0"/>
              <a:t>calidad en </a:t>
            </a:r>
            <a:r>
              <a:rPr lang="es-ES" dirty="0"/>
              <a:t>los últimos cuarenta años</a:t>
            </a:r>
            <a:r>
              <a:rPr lang="es-ES" dirty="0" smtClean="0"/>
              <a:t>,</a:t>
            </a:r>
          </a:p>
          <a:p>
            <a:pPr>
              <a:spcAft>
                <a:spcPts val="600"/>
              </a:spcAft>
            </a:pPr>
            <a:r>
              <a:rPr lang="es-ES" dirty="0" smtClean="0"/>
              <a:t>Economía </a:t>
            </a:r>
            <a:r>
              <a:rPr lang="es-ES" dirty="0"/>
              <a:t>informal y precariedad laboral: la centralidad de los </a:t>
            </a:r>
            <a:r>
              <a:rPr lang="es-ES" dirty="0" smtClean="0"/>
              <a:t>derechos laborales </a:t>
            </a:r>
            <a:r>
              <a:rPr lang="es-ES" dirty="0"/>
              <a:t>en las estrategias de </a:t>
            </a:r>
            <a:r>
              <a:rPr lang="es-ES" dirty="0" smtClean="0"/>
              <a:t>formalización</a:t>
            </a:r>
            <a:r>
              <a:rPr lang="en-GB" dirty="0"/>
              <a:t>,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s-ES" dirty="0" smtClean="0"/>
              <a:t>Estrategias </a:t>
            </a:r>
            <a:r>
              <a:rPr lang="es-ES" dirty="0"/>
              <a:t>para la formalización del empleo en el sector rural. El caso </a:t>
            </a:r>
            <a:r>
              <a:rPr lang="es-ES" dirty="0" smtClean="0"/>
              <a:t>del Convenio </a:t>
            </a:r>
            <a:r>
              <a:rPr lang="es-ES" dirty="0"/>
              <a:t>de Corresponsabilidad Gremial en el sector vitivinícola de </a:t>
            </a:r>
            <a:r>
              <a:rPr lang="es-ES" dirty="0" smtClean="0"/>
              <a:t>Mendoza,</a:t>
            </a:r>
          </a:p>
          <a:p>
            <a:pPr>
              <a:spcAft>
                <a:spcPts val="600"/>
              </a:spcAft>
            </a:pPr>
            <a:r>
              <a:rPr lang="es-ES" dirty="0" smtClean="0"/>
              <a:t>Preguntas</a:t>
            </a:r>
            <a:r>
              <a:rPr lang="es-ES" dirty="0"/>
              <a:t>, respuestas y </a:t>
            </a:r>
            <a:r>
              <a:rPr lang="es-ES" dirty="0" smtClean="0"/>
              <a:t>nuevos </a:t>
            </a:r>
            <a:r>
              <a:rPr lang="es-ES" dirty="0"/>
              <a:t>interrogantes sobre la informalidad </a:t>
            </a:r>
            <a:r>
              <a:rPr lang="es-ES" dirty="0" smtClean="0"/>
              <a:t>laboral.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2244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55847"/>
            <a:ext cx="7200800" cy="1054394"/>
          </a:xfrm>
        </p:spPr>
        <p:txBody>
          <a:bodyPr/>
          <a:lstStyle/>
          <a:p>
            <a:pPr algn="l"/>
            <a:r>
              <a:rPr lang="es-AR" dirty="0" smtClean="0"/>
              <a:t>Estructura de la publicación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/>
          </a:bodyPr>
          <a:lstStyle/>
          <a:p>
            <a:r>
              <a:rPr lang="en-GB" sz="2400" dirty="0"/>
              <a:t>CUARTA </a:t>
            </a:r>
            <a:r>
              <a:rPr lang="en-GB" sz="2400" dirty="0" smtClean="0"/>
              <a:t>PARTE: </a:t>
            </a:r>
            <a:r>
              <a:rPr lang="es-ES" sz="2400" dirty="0" smtClean="0"/>
              <a:t>DESAFÍOS </a:t>
            </a:r>
            <a:r>
              <a:rPr lang="es-ES" sz="2400" dirty="0"/>
              <a:t>Y PERSPECTIVAS PARA EL PROCESO DE </a:t>
            </a:r>
            <a:r>
              <a:rPr lang="es-ES" sz="2400" dirty="0" smtClean="0"/>
              <a:t>FORMALIZACIÓN</a:t>
            </a:r>
          </a:p>
          <a:p>
            <a:endParaRPr lang="es-ES" sz="2400" dirty="0"/>
          </a:p>
          <a:p>
            <a:pPr>
              <a:spcAft>
                <a:spcPts val="600"/>
              </a:spcAft>
            </a:pPr>
            <a:r>
              <a:rPr lang="es-ES" dirty="0" smtClean="0"/>
              <a:t>La </a:t>
            </a:r>
            <a:r>
              <a:rPr lang="es-ES" dirty="0"/>
              <a:t>visión de los actores del mundo del trabajo sobre la formalización laboral</a:t>
            </a:r>
            <a:r>
              <a:rPr lang="es-ES" dirty="0" smtClean="0"/>
              <a:t>,</a:t>
            </a:r>
          </a:p>
          <a:p>
            <a:pPr lvl="1"/>
            <a:r>
              <a:rPr lang="es-ES" dirty="0" smtClean="0"/>
              <a:t>Mesa </a:t>
            </a:r>
            <a:r>
              <a:rPr lang="es-ES" dirty="0"/>
              <a:t>tripartita de cierre del III Seminario sobre </a:t>
            </a:r>
            <a:r>
              <a:rPr lang="es-ES" dirty="0" smtClean="0"/>
              <a:t>economía </a:t>
            </a:r>
            <a:r>
              <a:rPr lang="en-GB" dirty="0" smtClean="0"/>
              <a:t>informal </a:t>
            </a:r>
            <a:r>
              <a:rPr lang="en-GB" dirty="0"/>
              <a:t>en </a:t>
            </a:r>
            <a:r>
              <a:rPr lang="en-GB" dirty="0" smtClean="0"/>
              <a:t>Argentina,</a:t>
            </a:r>
          </a:p>
          <a:p>
            <a:pPr lvl="1"/>
            <a:r>
              <a:rPr lang="es-ES" dirty="0"/>
              <a:t>Visiones compartidas entre los actores del mundo del trabajo </a:t>
            </a:r>
            <a:r>
              <a:rPr lang="es-ES" dirty="0" smtClean="0"/>
              <a:t>sobre el </a:t>
            </a:r>
            <a:r>
              <a:rPr lang="es-ES" dirty="0"/>
              <a:t>fenómeno de la informalidad: consecuencias, diagnóstico y políticas</a:t>
            </a:r>
            <a:endParaRPr lang="es-E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3256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1871"/>
            <a:ext cx="7704856" cy="1054394"/>
          </a:xfrm>
        </p:spPr>
        <p:txBody>
          <a:bodyPr/>
          <a:lstStyle/>
          <a:p>
            <a:r>
              <a:rPr lang="es-ES" sz="3200" dirty="0"/>
              <a:t>¿Por qué la informalidad es un tema </a:t>
            </a:r>
            <a:r>
              <a:rPr lang="es-ES" sz="3200" dirty="0" smtClean="0"/>
              <a:t>relevante </a:t>
            </a:r>
            <a:r>
              <a:rPr lang="en-GB" sz="3200" dirty="0" err="1" smtClean="0"/>
              <a:t>para</a:t>
            </a:r>
            <a:r>
              <a:rPr lang="en-GB" sz="3200" dirty="0" smtClean="0"/>
              <a:t> </a:t>
            </a:r>
            <a:r>
              <a:rPr lang="en-GB" sz="3200" dirty="0" err="1"/>
              <a:t>las</a:t>
            </a:r>
            <a:r>
              <a:rPr lang="en-GB" sz="3200" dirty="0"/>
              <a:t> </a:t>
            </a:r>
            <a:r>
              <a:rPr lang="en-GB" sz="3200" dirty="0" err="1"/>
              <a:t>políticas</a:t>
            </a:r>
            <a:r>
              <a:rPr lang="en-GB" sz="3200" dirty="0"/>
              <a:t> </a:t>
            </a:r>
            <a:r>
              <a:rPr lang="en-GB" sz="3200" dirty="0" err="1"/>
              <a:t>públicas</a:t>
            </a:r>
            <a:r>
              <a:rPr lang="en-GB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16224"/>
            <a:ext cx="8064896" cy="2692896"/>
          </a:xfrm>
        </p:spPr>
        <p:txBody>
          <a:bodyPr/>
          <a:lstStyle/>
          <a:p>
            <a:r>
              <a:rPr lang="es-ES" dirty="0" smtClean="0"/>
              <a:t>Afecta </a:t>
            </a:r>
            <a:r>
              <a:rPr lang="es-ES" dirty="0"/>
              <a:t>a los trabajadores, a las empresas</a:t>
            </a:r>
            <a:r>
              <a:rPr lang="es-ES" dirty="0" smtClean="0"/>
              <a:t>, al </a:t>
            </a:r>
            <a:r>
              <a:rPr lang="es-ES" dirty="0"/>
              <a:t>Estado y a la sociedad en conjunto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Consenso </a:t>
            </a:r>
            <a:r>
              <a:rPr lang="es-ES" dirty="0"/>
              <a:t>sobre la idea de que si el </a:t>
            </a:r>
            <a:r>
              <a:rPr lang="es-ES" dirty="0" smtClean="0"/>
              <a:t>crecimiento económico </a:t>
            </a:r>
            <a:r>
              <a:rPr lang="es-ES" dirty="0"/>
              <a:t>no es acompañado por la creación de trabajo formal y la </a:t>
            </a:r>
            <a:r>
              <a:rPr lang="es-ES" dirty="0" smtClean="0"/>
              <a:t>formalización del </a:t>
            </a:r>
            <a:r>
              <a:rPr lang="es-ES" dirty="0"/>
              <a:t>empleo informal, no será posible lograr avances significativos en materia </a:t>
            </a:r>
            <a:r>
              <a:rPr lang="es-ES" dirty="0" smtClean="0"/>
              <a:t>de reducción </a:t>
            </a:r>
            <a:r>
              <a:rPr lang="es-ES" dirty="0"/>
              <a:t>de la pobreza, la desigualdad y la </a:t>
            </a:r>
            <a:r>
              <a:rPr lang="es-ES" dirty="0" smtClean="0"/>
              <a:t>vulnerabilidad.</a:t>
            </a:r>
            <a:endParaRPr lang="es-AR" dirty="0" smtClean="0"/>
          </a:p>
          <a:p>
            <a:pPr marL="45720" indent="0">
              <a:buNone/>
            </a:pPr>
            <a:endParaRPr lang="es-AR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9056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1871"/>
            <a:ext cx="7704856" cy="1054394"/>
          </a:xfrm>
        </p:spPr>
        <p:txBody>
          <a:bodyPr/>
          <a:lstStyle/>
          <a:p>
            <a:r>
              <a:rPr lang="es-ES" sz="3200" dirty="0"/>
              <a:t>¿Qué relevancia tiene la informalidad para los </a:t>
            </a:r>
            <a:r>
              <a:rPr lang="es-ES" sz="3200" dirty="0" smtClean="0"/>
              <a:t>actores del </a:t>
            </a:r>
            <a:r>
              <a:rPr lang="es-ES" sz="3200" dirty="0"/>
              <a:t>mundo del trabajo que componen la OIT?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60240"/>
            <a:ext cx="8064896" cy="4781128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A nivel </a:t>
            </a:r>
            <a:r>
              <a:rPr lang="es-ES" u="sng" dirty="0" smtClean="0"/>
              <a:t>Global y Regional:</a:t>
            </a:r>
          </a:p>
          <a:p>
            <a:pPr lvl="1"/>
            <a:r>
              <a:rPr lang="es-ES" dirty="0"/>
              <a:t>La OIT ha acompañado el debate </a:t>
            </a:r>
            <a:r>
              <a:rPr lang="es-ES" dirty="0" smtClean="0"/>
              <a:t>sobre informalidad desde </a:t>
            </a:r>
            <a:r>
              <a:rPr lang="es-ES" dirty="0"/>
              <a:t>que introdujo el concepto de “</a:t>
            </a:r>
            <a:r>
              <a:rPr lang="es-ES" dirty="0" smtClean="0"/>
              <a:t>sector </a:t>
            </a:r>
            <a:r>
              <a:rPr lang="en-GB" dirty="0" smtClean="0"/>
              <a:t>informal</a:t>
            </a:r>
            <a:r>
              <a:rPr lang="en-GB" dirty="0"/>
              <a:t>” a </a:t>
            </a:r>
            <a:r>
              <a:rPr lang="en-GB" dirty="0" err="1"/>
              <a:t>principios</a:t>
            </a:r>
            <a:r>
              <a:rPr lang="en-GB" dirty="0"/>
              <a:t> de la </a:t>
            </a:r>
            <a:r>
              <a:rPr lang="en-GB" dirty="0" err="1"/>
              <a:t>década</a:t>
            </a:r>
            <a:r>
              <a:rPr lang="en-GB" dirty="0"/>
              <a:t> de 1970</a:t>
            </a:r>
            <a:r>
              <a:rPr lang="en-GB" dirty="0" smtClean="0"/>
              <a:t>.</a:t>
            </a:r>
          </a:p>
          <a:p>
            <a:pPr lvl="1"/>
            <a:r>
              <a:rPr lang="es-ES" dirty="0" smtClean="0"/>
              <a:t>En </a:t>
            </a:r>
            <a:r>
              <a:rPr lang="es-ES" dirty="0"/>
              <a:t>los últimos años, la cuestión de la economía informal se ha vuelto un tema </a:t>
            </a:r>
            <a:r>
              <a:rPr lang="es-ES" dirty="0" smtClean="0"/>
              <a:t>más urgente </a:t>
            </a:r>
            <a:r>
              <a:rPr lang="es-ES" dirty="0"/>
              <a:t>debido a la crisis económica mundial de 2009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En 2014 y 2015 se debatió una nueva norma internacional: Recomendación </a:t>
            </a:r>
            <a:r>
              <a:rPr lang="es-ES" dirty="0" err="1" smtClean="0"/>
              <a:t>Num</a:t>
            </a:r>
            <a:r>
              <a:rPr lang="es-ES" dirty="0" smtClean="0"/>
              <a:t>. </a:t>
            </a:r>
            <a:r>
              <a:rPr lang="es-ES" dirty="0"/>
              <a:t>204 sobre la transición de la economía informal a la economía </a:t>
            </a:r>
            <a:r>
              <a:rPr lang="es-ES" dirty="0" smtClean="0"/>
              <a:t>formal.</a:t>
            </a:r>
            <a:endParaRPr lang="es-ES" dirty="0"/>
          </a:p>
          <a:p>
            <a:r>
              <a:rPr lang="es-ES" dirty="0" smtClean="0"/>
              <a:t>A </a:t>
            </a:r>
            <a:r>
              <a:rPr lang="es-ES" u="sng" dirty="0" smtClean="0"/>
              <a:t>nivel local</a:t>
            </a:r>
            <a:r>
              <a:rPr lang="es-ES" dirty="0" smtClean="0"/>
              <a:t>:</a:t>
            </a:r>
          </a:p>
          <a:p>
            <a:pPr lvl="1"/>
            <a:r>
              <a:rPr lang="es-ES" dirty="0"/>
              <a:t>La informalidad laboral ha sido identificada por los constituyentes de la OIT </a:t>
            </a:r>
            <a:r>
              <a:rPr lang="es-ES" dirty="0" smtClean="0"/>
              <a:t>como una </a:t>
            </a:r>
            <a:r>
              <a:rPr lang="es-ES" dirty="0"/>
              <a:t>de las principales problemáticas del mercado de trabajo y, por ello, </a:t>
            </a:r>
            <a:r>
              <a:rPr lang="es-ES" dirty="0" smtClean="0"/>
              <a:t>se ha identificado como una prioridad en los Programas </a:t>
            </a:r>
            <a:r>
              <a:rPr lang="es-ES" dirty="0"/>
              <a:t>de Trabajo Decente por </a:t>
            </a:r>
            <a:r>
              <a:rPr lang="es-ES" dirty="0" smtClean="0"/>
              <a:t>País para Argentina.</a:t>
            </a:r>
          </a:p>
          <a:p>
            <a:pPr lvl="1"/>
            <a:r>
              <a:rPr lang="es-ES" dirty="0" smtClean="0"/>
              <a:t>Ha </a:t>
            </a:r>
            <a:r>
              <a:rPr lang="es-ES" dirty="0"/>
              <a:t>sido una problemática ponderada </a:t>
            </a:r>
            <a:r>
              <a:rPr lang="es-ES" dirty="0" smtClean="0"/>
              <a:t>dentro de </a:t>
            </a:r>
            <a:r>
              <a:rPr lang="es-ES" dirty="0"/>
              <a:t>las políticas públicas y, a partir de las mismas, se han logrado </a:t>
            </a:r>
            <a:r>
              <a:rPr lang="es-ES" dirty="0" smtClean="0"/>
              <a:t>importantes avances.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80551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1871"/>
            <a:ext cx="7704856" cy="1054394"/>
          </a:xfrm>
        </p:spPr>
        <p:txBody>
          <a:bodyPr/>
          <a:lstStyle/>
          <a:p>
            <a:r>
              <a:rPr lang="es-ES" sz="3200" dirty="0"/>
              <a:t>¿Cuál es la extensión de la informalidad laboral</a:t>
            </a:r>
            <a:br>
              <a:rPr lang="es-ES" sz="3200" dirty="0"/>
            </a:br>
            <a:r>
              <a:rPr lang="es-ES" sz="3200" dirty="0"/>
              <a:t>y cuáles son sus principales características?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60240"/>
            <a:ext cx="8064896" cy="4781128"/>
          </a:xfrm>
        </p:spPr>
        <p:txBody>
          <a:bodyPr>
            <a:normAutofit/>
          </a:bodyPr>
          <a:lstStyle/>
          <a:p>
            <a:r>
              <a:rPr lang="es-ES" dirty="0"/>
              <a:t>Durante los años dos mil, se destaca un </a:t>
            </a:r>
            <a:r>
              <a:rPr lang="es-ES" dirty="0" smtClean="0"/>
              <a:t>aumento </a:t>
            </a:r>
            <a:r>
              <a:rPr lang="es-ES" dirty="0"/>
              <a:t>en la generación neta </a:t>
            </a:r>
            <a:r>
              <a:rPr lang="es-ES" dirty="0" smtClean="0"/>
              <a:t>de empresas</a:t>
            </a:r>
            <a:r>
              <a:rPr lang="es-ES" dirty="0"/>
              <a:t> y una reversión parcial de las fuertes diferencias de productividad </a:t>
            </a:r>
            <a:r>
              <a:rPr lang="es-ES" dirty="0" smtClean="0"/>
              <a:t>entre estratos productivos.</a:t>
            </a:r>
          </a:p>
          <a:p>
            <a:r>
              <a:rPr lang="es-ES" dirty="0"/>
              <a:t>También, creció sostenidamente el empleo asalariado </a:t>
            </a:r>
            <a:r>
              <a:rPr lang="es-ES" dirty="0" smtClean="0"/>
              <a:t>registrado y se redujo el empleo asalariado no registrado</a:t>
            </a:r>
            <a:r>
              <a:rPr lang="es-ES" dirty="0" smtClean="0"/>
              <a:t>.</a:t>
            </a:r>
          </a:p>
          <a:p>
            <a:r>
              <a:rPr lang="es-ES" dirty="0"/>
              <a:t>No obstante los avances ocurridos en los últimos años, la informalidad laboral </a:t>
            </a:r>
            <a:r>
              <a:rPr lang="es-ES" dirty="0" smtClean="0"/>
              <a:t>aún constituye </a:t>
            </a:r>
            <a:r>
              <a:rPr lang="es-ES" dirty="0"/>
              <a:t>uno de los mayores déficits de trabajo decente en el país.</a:t>
            </a:r>
            <a:endParaRPr lang="es-E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82014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1556</TotalTime>
  <Words>963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Caminos hacia la formalización laboral en Argentina</vt:lpstr>
      <vt:lpstr>PowerPoint Presentation</vt:lpstr>
      <vt:lpstr>Estructura de la publicación</vt:lpstr>
      <vt:lpstr>Estructura de la publicación</vt:lpstr>
      <vt:lpstr>Estructura de la publicación</vt:lpstr>
      <vt:lpstr>Estructura de la publicación</vt:lpstr>
      <vt:lpstr>¿Por qué la informalidad es un tema relevante para las políticas públicas?</vt:lpstr>
      <vt:lpstr>¿Qué relevancia tiene la informalidad para los actores del mundo del trabajo que componen la OIT?</vt:lpstr>
      <vt:lpstr>¿Cuál es la extensión de la informalidad laboral y cuáles son sus principales características?</vt:lpstr>
      <vt:lpstr>¿Por qué, luego de la notable reducción del ENR entre 2003 y 2008, el empleo informal mantiene niveles  relativamente elevados?</vt:lpstr>
      <vt:lpstr>¿Cuáles son algunas de las barreras que se presentan para la formalización de la economía informal?</vt:lpstr>
      <vt:lpstr>¿Qué elementos deben componer una estrategia integral para formalizar la economía informal?</vt:lpstr>
      <vt:lpstr>¡Muchas gracias!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Mariana Sebastiani</dc:creator>
  <cp:lastModifiedBy>Luis Casanova</cp:lastModifiedBy>
  <cp:revision>12</cp:revision>
  <dcterms:created xsi:type="dcterms:W3CDTF">2015-07-27T14:35:54Z</dcterms:created>
  <dcterms:modified xsi:type="dcterms:W3CDTF">2015-08-07T12:28:51Z</dcterms:modified>
</cp:coreProperties>
</file>